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51"/>
  </p:notesMasterIdLst>
  <p:sldIdLst>
    <p:sldId id="260" r:id="rId3"/>
    <p:sldId id="264" r:id="rId4"/>
    <p:sldId id="266" r:id="rId5"/>
    <p:sldId id="267" r:id="rId6"/>
    <p:sldId id="268" r:id="rId7"/>
    <p:sldId id="316" r:id="rId8"/>
    <p:sldId id="269" r:id="rId9"/>
    <p:sldId id="270" r:id="rId10"/>
    <p:sldId id="271" r:id="rId11"/>
    <p:sldId id="272" r:id="rId12"/>
    <p:sldId id="273" r:id="rId13"/>
    <p:sldId id="317" r:id="rId14"/>
    <p:sldId id="274" r:id="rId15"/>
    <p:sldId id="278" r:id="rId16"/>
    <p:sldId id="318" r:id="rId17"/>
    <p:sldId id="279" r:id="rId18"/>
    <p:sldId id="280" r:id="rId19"/>
    <p:sldId id="281" r:id="rId20"/>
    <p:sldId id="282" r:id="rId21"/>
    <p:sldId id="283" r:id="rId22"/>
    <p:sldId id="284" r:id="rId23"/>
    <p:sldId id="285" r:id="rId24"/>
    <p:sldId id="286" r:id="rId25"/>
    <p:sldId id="287" r:id="rId26"/>
    <p:sldId id="290" r:id="rId27"/>
    <p:sldId id="291" r:id="rId28"/>
    <p:sldId id="292" r:id="rId29"/>
    <p:sldId id="293" r:id="rId30"/>
    <p:sldId id="295" r:id="rId31"/>
    <p:sldId id="296" r:id="rId32"/>
    <p:sldId id="297" r:id="rId33"/>
    <p:sldId id="298" r:id="rId34"/>
    <p:sldId id="299" r:id="rId35"/>
    <p:sldId id="300" r:id="rId36"/>
    <p:sldId id="301" r:id="rId37"/>
    <p:sldId id="302" r:id="rId38"/>
    <p:sldId id="303" r:id="rId39"/>
    <p:sldId id="304" r:id="rId40"/>
    <p:sldId id="305" r:id="rId41"/>
    <p:sldId id="306" r:id="rId42"/>
    <p:sldId id="307" r:id="rId43"/>
    <p:sldId id="309" r:id="rId44"/>
    <p:sldId id="310" r:id="rId45"/>
    <p:sldId id="311" r:id="rId46"/>
    <p:sldId id="312" r:id="rId47"/>
    <p:sldId id="313" r:id="rId48"/>
    <p:sldId id="265" r:id="rId49"/>
    <p:sldId id="259" r:id="rId50"/>
  </p:sldIdLst>
  <p:sldSz cx="11522075" cy="7200900"/>
  <p:notesSz cx="6858000" cy="9144000"/>
  <p:defaultText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67">
          <p15:clr>
            <a:srgbClr val="A4A3A4"/>
          </p15:clr>
        </p15:guide>
        <p15:guide id="2" pos="36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51" autoAdjust="0"/>
    <p:restoredTop sz="90677" autoAdjust="0"/>
  </p:normalViewPr>
  <p:slideViewPr>
    <p:cSldViewPr>
      <p:cViewPr varScale="1">
        <p:scale>
          <a:sx n="134" d="100"/>
          <a:sy n="134" d="100"/>
        </p:scale>
        <p:origin x="792" y="192"/>
      </p:cViewPr>
      <p:guideLst>
        <p:guide orient="horz" pos="2267"/>
        <p:guide pos="362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audio1.wav>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B804C-E902-4CB5-A856-721006BB765F}" type="datetimeFigureOut">
              <a:rPr lang="zh-CN" altLang="en-US" smtClean="0"/>
              <a:t>2019/6/20</a:t>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E1C5EF9-9B39-4C8E-994D-88EE98E74D7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5E1C5EF9-9B39-4C8E-994D-88EE98E74D79}"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a:xfrm>
            <a:off x="685800" y="685800"/>
            <a:ext cx="5486400" cy="3429000"/>
          </a:xfrm>
        </p:spPr>
      </p:sp>
      <p:sp>
        <p:nvSpPr>
          <p:cNvPr id="921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9220" name="灯片编号占位符 3"/>
          <p:cNvSpPr>
            <a:spLocks noGrp="1"/>
          </p:cNvSpPr>
          <p:nvPr>
            <p:ph type="sldNum" sz="quarter" idx="5"/>
          </p:nvPr>
        </p:nvSpPr>
        <p:spPr>
          <a:noFill/>
        </p:spPr>
        <p:txBody>
          <a:bodyPr/>
          <a:lstStyle/>
          <a:p>
            <a:fld id="{90B8B48F-907C-45CA-9758-4ABF01EA96F8}" type="slidenum">
              <a:rPr lang="en-US" altLang="zh-CN" smtClean="0">
                <a:ea typeface="宋体" panose="02010600030101010101" pitchFamily="2" charset="-122"/>
              </a:rPr>
              <a:t>29</a:t>
            </a:fld>
            <a:endParaRPr lang="en-US" altLang="zh-CN">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幻灯片图像占位符 1"/>
          <p:cNvSpPr>
            <a:spLocks noGrp="1" noRot="1" noChangeAspect="1" noTextEdit="1"/>
          </p:cNvSpPr>
          <p:nvPr>
            <p:ph type="sldImg"/>
          </p:nvPr>
        </p:nvSpPr>
        <p:spPr>
          <a:xfrm>
            <a:off x="685800" y="685800"/>
            <a:ext cx="5486400" cy="3429000"/>
          </a:xfrm>
        </p:spPr>
      </p:sp>
      <p:sp>
        <p:nvSpPr>
          <p:cNvPr id="8195"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8196" name="灯片编号占位符 3"/>
          <p:cNvSpPr>
            <a:spLocks noGrp="1"/>
          </p:cNvSpPr>
          <p:nvPr>
            <p:ph type="sldNum" sz="quarter" idx="5"/>
          </p:nvPr>
        </p:nvSpPr>
        <p:spPr>
          <a:noFill/>
        </p:spPr>
        <p:txBody>
          <a:bodyPr/>
          <a:lstStyle/>
          <a:p>
            <a:fld id="{6C76C4C3-8DF1-402E-9841-76F638A22284}" type="slidenum">
              <a:rPr lang="en-US" altLang="zh-CN" smtClean="0">
                <a:ea typeface="宋体" panose="02010600030101010101" pitchFamily="2" charset="-122"/>
              </a:rPr>
              <a:t>30</a:t>
            </a:fld>
            <a:endParaRPr lang="en-US" altLang="zh-CN">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5E1C5EF9-9B39-4C8E-994D-88EE98E74D79}" type="slidenum">
              <a:rPr lang="zh-CN" altLang="en-US" smtClean="0"/>
              <a:t>39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5E1C5EF9-9B39-4C8E-994D-88EE98E74D79}" type="slidenum">
              <a:rPr lang="zh-CN" altLang="en-US" smtClean="0"/>
              <a:t>42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单击图标添加图片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2"/>
            <a:ext cx="10369868"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216074"/>
            <a:ext cx="7776864" cy="642943"/>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hasCustomPrompt="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将图片拖动到占位符，或单击添加图标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3689335" y="1457310"/>
            <a:ext cx="4143404" cy="830997"/>
          </a:xfrm>
          <a:prstGeom prst="rect">
            <a:avLst/>
          </a:prstGeom>
          <a:noFill/>
        </p:spPr>
        <p:txBody>
          <a:bodyPr wrap="square" rtlCol="0">
            <a:spAutoFit/>
          </a:bodyPr>
          <a:lstStyle/>
          <a:p>
            <a:pPr algn="ctr"/>
            <a:r>
              <a:rPr lang="en-US" altLang="zh-CN" sz="4800" kern="1200" baseline="0" dirty="0">
                <a:solidFill>
                  <a:srgbClr val="C00000"/>
                </a:solidFill>
                <a:latin typeface="微软雅黑" panose="020B0503020204020204" pitchFamily="34" charset="-122"/>
                <a:ea typeface="微软雅黑" panose="020B0503020204020204" pitchFamily="34" charset="-122"/>
                <a:cs typeface="+mn-cs"/>
              </a:rPr>
              <a:t>THANK YOU</a:t>
            </a:r>
          </a:p>
        </p:txBody>
      </p:sp>
      <p:sp>
        <p:nvSpPr>
          <p:cNvPr id="8" name="TextBox 7"/>
          <p:cNvSpPr txBox="1"/>
          <p:nvPr/>
        </p:nvSpPr>
        <p:spPr>
          <a:xfrm>
            <a:off x="3816958" y="4536034"/>
            <a:ext cx="3949065" cy="840105"/>
          </a:xfrm>
          <a:prstGeom prst="rect">
            <a:avLst/>
          </a:prstGeom>
          <a:noFill/>
        </p:spPr>
        <p:txBody>
          <a:bodyPr wrap="none" rtlCol="0">
            <a:spAutoFit/>
          </a:bodyPr>
          <a:lstStyle/>
          <a:p>
            <a:pPr marL="0" marR="0" indent="0" algn="l" defTabSz="1197610" rtl="0" eaLnBrk="1" latinLnBrk="0" hangingPunct="1">
              <a:spcBef>
                <a:spcPts val="0"/>
              </a:spcBef>
              <a:spcAft>
                <a:spcPts val="0"/>
              </a:spcAft>
              <a:buClrTx/>
              <a:buSzTx/>
              <a:buFontTx/>
              <a:buNone/>
              <a:defRPr/>
            </a:pPr>
            <a:r>
              <a:rPr lang="zh-CN" altLang="en-US" sz="1600" b="0" dirty="0">
                <a:solidFill>
                  <a:schemeClr val="tx1"/>
                </a:solidFill>
                <a:latin typeface="微软雅黑" panose="020B0503020204020204" pitchFamily="34" charset="-122"/>
                <a:ea typeface="微软雅黑" panose="020B0503020204020204" pitchFamily="34" charset="-122"/>
              </a:rPr>
              <a:t>官网地址：</a:t>
            </a:r>
            <a:r>
              <a:rPr lang="en-US" sz="1600" b="0" dirty="0">
                <a:solidFill>
                  <a:schemeClr val="tx1"/>
                </a:solidFill>
                <a:latin typeface="微软雅黑" panose="020B0503020204020204" pitchFamily="34" charset="-122"/>
                <a:ea typeface="微软雅黑" panose="020B0503020204020204" pitchFamily="34" charset="-122"/>
              </a:rPr>
              <a:t>http://www.moliying.com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邮箱地址：</a:t>
            </a:r>
            <a:r>
              <a:rPr lang="en-US" sz="1600" b="0" dirty="0">
                <a:solidFill>
                  <a:schemeClr val="tx1"/>
                </a:solidFill>
                <a:latin typeface="微软雅黑" panose="020B0503020204020204" pitchFamily="34" charset="-122"/>
                <a:ea typeface="微软雅黑" panose="020B0503020204020204" pitchFamily="34" charset="-122"/>
              </a:rPr>
              <a:t>majianwei@moliying.com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新浪微博：</a:t>
            </a:r>
            <a:r>
              <a:rPr lang="en-US" sz="1600" b="0" dirty="0">
                <a:solidFill>
                  <a:schemeClr val="tx1"/>
                </a:solidFill>
                <a:latin typeface="微软雅黑" panose="020B0503020204020204" pitchFamily="34" charset="-122"/>
                <a:ea typeface="微软雅黑" panose="020B0503020204020204" pitchFamily="34" charset="-122"/>
              </a:rPr>
              <a:t>http://weibo.com/jianweima</a:t>
            </a:r>
          </a:p>
        </p:txBody>
      </p:sp>
      <p:pic>
        <p:nvPicPr>
          <p:cNvPr id="2" name="图片 1" descr="mjw-java"/>
          <p:cNvPicPr>
            <a:picLocks noChangeAspect="1"/>
          </p:cNvPicPr>
          <p:nvPr/>
        </p:nvPicPr>
        <p:blipFill>
          <a:blip r:embed="rId3"/>
          <a:stretch>
            <a:fillRect/>
          </a:stretch>
        </p:blipFill>
        <p:spPr>
          <a:xfrm>
            <a:off x="4610100" y="2304415"/>
            <a:ext cx="2158365" cy="2158365"/>
          </a:xfrm>
          <a:prstGeom prst="rect">
            <a:avLst/>
          </a:prstGeom>
        </p:spPr>
      </p:pic>
    </p:spTree>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642943"/>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2019/6/20</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image" Target="../media/image5.jpeg"/><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4" y="711722"/>
            <a:ext cx="10369868"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440557" y="288082"/>
            <a:ext cx="7920880"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latin typeface="黑体" panose="02010609060101010101" pitchFamily="2" charset="-122"/>
                <a:ea typeface="黑体" panose="02010609060101010101" pitchFamily="2" charset="-122"/>
              </a:rPr>
              <a:t>第</a:t>
            </a:r>
            <a:r>
              <a:rPr lang="en-US" altLang="zh-CN" dirty="0">
                <a:latin typeface="黑体" panose="02010609060101010101" pitchFamily="2" charset="-122"/>
                <a:ea typeface="黑体" panose="02010609060101010101" pitchFamily="2" charset="-122"/>
              </a:rPr>
              <a:t>05</a:t>
            </a:r>
            <a:r>
              <a:rPr lang="zh-CN" altLang="en-US" dirty="0">
                <a:latin typeface="黑体" panose="02010609060101010101" pitchFamily="2" charset="-122"/>
                <a:ea typeface="黑体" panose="02010609060101010101" pitchFamily="2" charset="-122"/>
              </a:rPr>
              <a:t>章 面向对象（下）</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6</a:t>
            </a:r>
            <a:r>
              <a:rPr lang="zh-CN" altLang="en-US" dirty="0"/>
              <a:t>、继承的应用示例</a:t>
            </a:r>
            <a:endParaRPr lang="en-US" altLang="zh-CN" sz="4400" dirty="0"/>
          </a:p>
        </p:txBody>
      </p:sp>
      <p:sp>
        <p:nvSpPr>
          <p:cNvPr id="5123" name="内容占位符 4"/>
          <p:cNvSpPr>
            <a:spLocks noGrp="1"/>
          </p:cNvSpPr>
          <p:nvPr>
            <p:ph idx="1"/>
          </p:nvPr>
        </p:nvSpPr>
        <p:spPr/>
        <p:txBody>
          <a:bodyPr>
            <a:normAutofit/>
          </a:bodyPr>
          <a:lstStyle/>
          <a:p>
            <a:r>
              <a:rPr lang="zh-CN" altLang="en-US" b="1" dirty="0"/>
              <a:t>实现一个化妆品商城中的化妆品管理</a:t>
            </a:r>
          </a:p>
          <a:p>
            <a:r>
              <a:rPr lang="en-US" altLang="zh-CN" dirty="0"/>
              <a:t>1</a:t>
            </a:r>
            <a:r>
              <a:rPr lang="zh-CN" altLang="en-US" dirty="0"/>
              <a:t>、定义一个化妆品类（</a:t>
            </a:r>
            <a:r>
              <a:rPr lang="en-US" dirty="0"/>
              <a:t>Cosmetic</a:t>
            </a:r>
            <a:r>
              <a:rPr lang="zh-CN" altLang="en-US" dirty="0"/>
              <a:t>）</a:t>
            </a:r>
            <a:r>
              <a:rPr lang="en-US" altLang="zh-CN" dirty="0"/>
              <a:t>name,type,price</a:t>
            </a:r>
          </a:p>
          <a:p>
            <a:r>
              <a:rPr lang="en-US" altLang="zh-CN" dirty="0"/>
              <a:t>2</a:t>
            </a:r>
            <a:r>
              <a:rPr lang="zh-CN" altLang="en-US" dirty="0"/>
              <a:t>、定义一个化妆品管理类（</a:t>
            </a:r>
            <a:r>
              <a:rPr lang="en-US" dirty="0"/>
              <a:t>CosmeticManager</a:t>
            </a:r>
            <a:r>
              <a:rPr lang="zh-CN" altLang="en-US" dirty="0"/>
              <a:t>）</a:t>
            </a:r>
            <a:endParaRPr lang="en-US" altLang="zh-CN" dirty="0"/>
          </a:p>
          <a:p>
            <a:r>
              <a:rPr lang="en-US" altLang="zh-CN" dirty="0"/>
              <a:t>       </a:t>
            </a:r>
            <a:r>
              <a:rPr lang="zh-CN" altLang="en-US" dirty="0"/>
              <a:t>（</a:t>
            </a:r>
            <a:r>
              <a:rPr lang="en-US" altLang="zh-CN" dirty="0"/>
              <a:t>1</a:t>
            </a:r>
            <a:r>
              <a:rPr lang="zh-CN" altLang="en-US" dirty="0"/>
              <a:t>）实现进货功能</a:t>
            </a:r>
            <a:endParaRPr lang="en-US" altLang="zh-CN" dirty="0"/>
          </a:p>
          <a:p>
            <a:r>
              <a:rPr lang="en-US" altLang="zh-CN" dirty="0"/>
              <a:t>       </a:t>
            </a:r>
            <a:r>
              <a:rPr lang="zh-CN" altLang="en-US" dirty="0"/>
              <a:t>（</a:t>
            </a:r>
            <a:r>
              <a:rPr lang="en-US" altLang="zh-CN" dirty="0"/>
              <a:t>2</a:t>
            </a:r>
            <a:r>
              <a:rPr lang="zh-CN" altLang="en-US" dirty="0"/>
              <a:t>）可以输出所有化妆品信息功能</a:t>
            </a:r>
            <a:endParaRPr lang="en-US" altLang="zh-CN" dirty="0"/>
          </a:p>
          <a:p>
            <a:endParaRPr lang="en-US" altLang="zh-CN" dirty="0"/>
          </a:p>
          <a:p>
            <a:r>
              <a:rPr lang="en-US" altLang="zh-CN" dirty="0"/>
              <a:t>3</a:t>
            </a:r>
            <a:r>
              <a:rPr lang="zh-CN" altLang="en-US" dirty="0"/>
              <a:t>、使用继承实现一个可按单价排序输出所有化妆品的功能</a:t>
            </a:r>
            <a:endParaRPr lang="en-US" altLang="zh-CN" dirty="0"/>
          </a:p>
          <a:p>
            <a:r>
              <a:rPr lang="en-US" altLang="zh-CN" dirty="0"/>
              <a:t>4</a:t>
            </a:r>
            <a:r>
              <a:rPr lang="zh-CN" altLang="en-US" dirty="0"/>
              <a:t>、使用继承实现一个只输出进口化妆品的功能</a:t>
            </a:r>
            <a:endParaRPr lang="en-US" altLang="zh-C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7</a:t>
            </a:r>
            <a:r>
              <a:rPr lang="zh-CN" altLang="en-US" sz="4400" dirty="0"/>
              <a:t>、</a:t>
            </a:r>
            <a:r>
              <a:rPr lang="en-US" altLang="zh-CN" dirty="0"/>
              <a:t> final</a:t>
            </a:r>
            <a:r>
              <a:rPr lang="zh-CN" altLang="en-US" dirty="0"/>
              <a:t>关键字</a:t>
            </a:r>
            <a:endParaRPr lang="en-US" altLang="zh-CN" sz="4400" dirty="0"/>
          </a:p>
        </p:txBody>
      </p:sp>
      <p:sp>
        <p:nvSpPr>
          <p:cNvPr id="5123" name="内容占位符 4"/>
          <p:cNvSpPr>
            <a:spLocks noGrp="1"/>
          </p:cNvSpPr>
          <p:nvPr>
            <p:ph idx="1"/>
          </p:nvPr>
        </p:nvSpPr>
        <p:spPr/>
        <p:txBody>
          <a:bodyPr/>
          <a:lstStyle/>
          <a:p>
            <a:r>
              <a:rPr lang="zh-CN" altLang="en-US" sz="1800" b="1" dirty="0"/>
              <a:t>使用</a:t>
            </a:r>
            <a:r>
              <a:rPr lang="en-US" altLang="zh-CN" sz="1800" b="1" dirty="0"/>
              <a:t>final</a:t>
            </a:r>
            <a:r>
              <a:rPr lang="zh-CN" altLang="en-US" sz="1800" b="1" dirty="0"/>
              <a:t>关键字完成以下的操作：</a:t>
            </a:r>
            <a:endParaRPr lang="en-US" altLang="zh-CN" sz="1800" b="1" dirty="0"/>
          </a:p>
          <a:p>
            <a:endParaRPr lang="zh-CN" altLang="en-US" sz="1800" b="1" dirty="0"/>
          </a:p>
          <a:p>
            <a:r>
              <a:rPr lang="en-US" altLang="zh-CN" sz="1800" dirty="0"/>
              <a:t>1</a:t>
            </a:r>
            <a:r>
              <a:rPr lang="zh-CN" altLang="en-US" sz="1800" dirty="0"/>
              <a:t>、使用</a:t>
            </a:r>
            <a:r>
              <a:rPr lang="en-US" altLang="zh-CN" sz="1800" dirty="0"/>
              <a:t>final</a:t>
            </a:r>
            <a:r>
              <a:rPr lang="zh-CN" altLang="en-US" sz="1800" dirty="0"/>
              <a:t>关键字声明一个常量</a:t>
            </a:r>
          </a:p>
          <a:p>
            <a:r>
              <a:rPr lang="en-US" altLang="zh-CN" sz="1800" dirty="0"/>
              <a:t>	</a:t>
            </a:r>
            <a:r>
              <a:rPr lang="zh-CN" altLang="en-US" sz="1800" dirty="0"/>
              <a:t>修饰属性或者修饰局部变量（最终变量），也称为常量。</a:t>
            </a:r>
          </a:p>
          <a:p>
            <a:r>
              <a:rPr lang="en-US" altLang="zh-CN" sz="1800" dirty="0">
                <a:sym typeface="+mn-ea"/>
              </a:rPr>
              <a:t>2</a:t>
            </a:r>
            <a:r>
              <a:rPr lang="zh-CN" altLang="en-US" sz="1800" dirty="0">
                <a:sym typeface="+mn-ea"/>
              </a:rPr>
              <a:t>、使用</a:t>
            </a:r>
            <a:r>
              <a:rPr lang="en-US" altLang="zh-CN" sz="1800" dirty="0">
                <a:sym typeface="+mn-ea"/>
              </a:rPr>
              <a:t>final</a:t>
            </a:r>
            <a:r>
              <a:rPr lang="zh-CN" altLang="en-US" sz="1800" dirty="0">
                <a:sym typeface="+mn-ea"/>
              </a:rPr>
              <a:t>关键字声明一个方法</a:t>
            </a:r>
          </a:p>
          <a:p>
            <a:r>
              <a:rPr lang="en-US" altLang="zh-CN" sz="1800" dirty="0">
                <a:sym typeface="+mn-ea"/>
              </a:rPr>
              <a:t>	该方法为最终方法，且只能被子类继承，但是不能被子类重写。</a:t>
            </a:r>
          </a:p>
          <a:p>
            <a:r>
              <a:rPr lang="en-US" altLang="zh-CN" sz="1800" dirty="0">
                <a:sym typeface="+mn-ea"/>
              </a:rPr>
              <a:t>3</a:t>
            </a:r>
            <a:r>
              <a:rPr lang="zh-CN" altLang="en-US" sz="1800" dirty="0">
                <a:sym typeface="+mn-ea"/>
              </a:rPr>
              <a:t>、使用</a:t>
            </a:r>
            <a:r>
              <a:rPr lang="en-US" altLang="zh-CN" sz="1800" dirty="0">
                <a:sym typeface="+mn-ea"/>
              </a:rPr>
              <a:t>final</a:t>
            </a:r>
            <a:r>
              <a:rPr lang="zh-CN" altLang="en-US" sz="1800" dirty="0">
                <a:sym typeface="+mn-ea"/>
              </a:rPr>
              <a:t>关键字声明一个类</a:t>
            </a:r>
          </a:p>
          <a:p>
            <a:r>
              <a:rPr lang="en-US" altLang="zh-CN" sz="1800" dirty="0">
                <a:sym typeface="+mn-ea"/>
              </a:rPr>
              <a:t>	</a:t>
            </a:r>
            <a:r>
              <a:rPr lang="zh-CN" altLang="en-US" sz="1800" dirty="0"/>
              <a:t>该类就转变为最终类，没有子类的类，fianl修饰的类无法被继承。</a:t>
            </a:r>
          </a:p>
          <a:p>
            <a:r>
              <a:rPr lang="zh-CN" altLang="en-US" sz="1800" dirty="0">
                <a:solidFill>
                  <a:schemeClr val="bg1">
                    <a:lumMod val="50000"/>
                  </a:schemeClr>
                </a:solidFill>
              </a:rPr>
              <a:t>4、在方法参数中使用final，在该方法内部不能修改参数的值（在内部类中详解）</a:t>
            </a:r>
          </a:p>
          <a:p>
            <a:endParaRPr lang="en-US" altLang="zh-CN" sz="1800" dirty="0">
              <a:solidFill>
                <a:srgbClr val="FF0000"/>
              </a:solidFill>
            </a:endParaRPr>
          </a:p>
          <a:p>
            <a:endParaRPr lang="en-US" altLang="zh-CN" sz="1800" dirty="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7</a:t>
            </a:r>
            <a:r>
              <a:rPr lang="zh-CN" altLang="en-US" sz="4400" dirty="0"/>
              <a:t>、</a:t>
            </a:r>
            <a:r>
              <a:rPr lang="en-US" altLang="zh-CN" dirty="0"/>
              <a:t> final</a:t>
            </a:r>
            <a:r>
              <a:rPr lang="zh-CN" altLang="en-US" dirty="0"/>
              <a:t>关键字</a:t>
            </a:r>
            <a:endParaRPr lang="en-US" altLang="zh-CN" sz="4400" dirty="0"/>
          </a:p>
        </p:txBody>
      </p:sp>
      <p:sp>
        <p:nvSpPr>
          <p:cNvPr id="5123" name="内容占位符 4"/>
          <p:cNvSpPr>
            <a:spLocks noGrp="1"/>
          </p:cNvSpPr>
          <p:nvPr>
            <p:ph idx="1"/>
          </p:nvPr>
        </p:nvSpPr>
        <p:spPr/>
        <p:txBody>
          <a:bodyPr/>
          <a:lstStyle/>
          <a:p>
            <a:r>
              <a:rPr lang="en-US" altLang="zh-CN" sz="1800" b="1" dirty="0">
                <a:solidFill>
                  <a:schemeClr val="tx1"/>
                </a:solidFill>
              </a:rPr>
              <a:t>final应用：</a:t>
            </a:r>
          </a:p>
          <a:p>
            <a:r>
              <a:rPr lang="en-US" altLang="zh-CN" sz="1800" dirty="0">
                <a:solidFill>
                  <a:schemeClr val="tx1"/>
                </a:solidFill>
              </a:rPr>
              <a:t>定义一个常量：</a:t>
            </a:r>
          </a:p>
          <a:p>
            <a:r>
              <a:rPr lang="en-US" altLang="zh-CN" sz="1800" dirty="0">
                <a:solidFill>
                  <a:schemeClr val="tx1"/>
                </a:solidFill>
              </a:rPr>
              <a:t>public static final int NUM = 10;</a:t>
            </a:r>
          </a:p>
          <a:p>
            <a:r>
              <a:rPr lang="en-US" altLang="zh-CN" sz="1800" dirty="0">
                <a:solidFill>
                  <a:schemeClr val="tx1"/>
                </a:solidFill>
              </a:rPr>
              <a:t>定义一个final方法（不常用）</a:t>
            </a:r>
          </a:p>
          <a:p>
            <a:r>
              <a:rPr lang="en-US" altLang="zh-CN" sz="1800" dirty="0">
                <a:solidFill>
                  <a:schemeClr val="tx1"/>
                </a:solidFill>
              </a:rPr>
              <a:t>定义一个final类：通常在常量类中使用</a:t>
            </a:r>
          </a:p>
          <a:p>
            <a:r>
              <a:rPr lang="en-US" altLang="zh-CN" sz="1800" dirty="0">
                <a:solidFill>
                  <a:schemeClr val="tx1"/>
                </a:solidFill>
              </a:rPr>
              <a:t>//常量类：在该类中只有常量，通常是应用程序中公共的常量或标记</a:t>
            </a:r>
          </a:p>
          <a:p>
            <a:r>
              <a:rPr lang="en-US" altLang="zh-CN" sz="1800" dirty="0">
                <a:solidFill>
                  <a:schemeClr val="tx1"/>
                </a:solidFill>
              </a:rPr>
              <a:t>public final class Constant{</a:t>
            </a:r>
          </a:p>
          <a:p>
            <a:r>
              <a:rPr lang="en-US" altLang="zh-CN" sz="1800" dirty="0">
                <a:solidFill>
                  <a:schemeClr val="tx1"/>
                </a:solidFill>
              </a:rPr>
              <a:t>    public static final String SERVER_ROOT_URL = "http://www.baidu.com";</a:t>
            </a:r>
          </a:p>
          <a:p>
            <a:r>
              <a:rPr lang="en-US" altLang="zh-CN" sz="1800" dirty="0">
                <a:solidFill>
                  <a:schemeClr val="tx1"/>
                </a:solidFill>
              </a:rPr>
              <a:t>    public static final String CACHE_PATH = "data_cache";</a:t>
            </a:r>
          </a:p>
          <a:p>
            <a:r>
              <a:rPr lang="en-US" altLang="zh-CN" sz="1800" dirty="0">
                <a:solidFill>
                  <a:schemeClr val="tx1"/>
                </a:solidFill>
              </a:rPr>
              <a:t>    //....</a:t>
            </a:r>
          </a:p>
          <a:p>
            <a:r>
              <a:rPr lang="en-US" altLang="zh-CN" sz="1800" dirty="0">
                <a:solidFill>
                  <a:schemeClr val="tx1"/>
                </a:solidFill>
              </a:rPr>
              <a:t>}</a:t>
            </a:r>
          </a:p>
          <a:p>
            <a:endParaRPr lang="en-US" altLang="zh-CN" sz="1800" dirty="0">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8</a:t>
            </a:r>
            <a:r>
              <a:rPr lang="zh-CN" altLang="en-US" dirty="0"/>
              <a:t>、抽象类</a:t>
            </a:r>
            <a:endParaRPr lang="en-US" altLang="zh-CN" sz="4400" dirty="0"/>
          </a:p>
        </p:txBody>
      </p:sp>
      <p:sp>
        <p:nvSpPr>
          <p:cNvPr id="5123" name="内容占位符 4"/>
          <p:cNvSpPr>
            <a:spLocks noGrp="1"/>
          </p:cNvSpPr>
          <p:nvPr>
            <p:ph idx="1"/>
          </p:nvPr>
        </p:nvSpPr>
        <p:spPr/>
        <p:txBody>
          <a:bodyPr/>
          <a:lstStyle/>
          <a:p>
            <a:r>
              <a:rPr lang="zh-CN" altLang="en-US" b="1" dirty="0"/>
              <a:t>抽象类的基本概念</a:t>
            </a:r>
            <a:endParaRPr lang="en-US" altLang="zh-CN" b="1" dirty="0"/>
          </a:p>
          <a:p>
            <a:r>
              <a:rPr lang="zh-CN" altLang="en-US" dirty="0"/>
              <a:t>（</a:t>
            </a:r>
            <a:r>
              <a:rPr lang="en-US" altLang="zh-CN" dirty="0"/>
              <a:t>1</a:t>
            </a:r>
            <a:r>
              <a:rPr lang="zh-CN" altLang="en-US" dirty="0"/>
              <a:t>）很多具有相同特征和行为的对象可以抽象为一个类；很多具有相同特征和行为的类可以抽象为一个抽象类。</a:t>
            </a:r>
            <a:endParaRPr lang="en-US" altLang="zh-CN" dirty="0"/>
          </a:p>
          <a:p>
            <a:r>
              <a:rPr lang="zh-CN" altLang="en-US" dirty="0"/>
              <a:t>（</a:t>
            </a:r>
            <a:r>
              <a:rPr lang="en-US" altLang="zh-CN" dirty="0"/>
              <a:t>2</a:t>
            </a:r>
            <a:r>
              <a:rPr lang="zh-CN" altLang="en-US" dirty="0"/>
              <a:t>）使用</a:t>
            </a:r>
            <a:r>
              <a:rPr lang="en-US" altLang="zh-CN" dirty="0"/>
              <a:t>abstract</a:t>
            </a:r>
            <a:r>
              <a:rPr lang="zh-CN" altLang="en-US" dirty="0"/>
              <a:t>关键字声明的类为抽象类。</a:t>
            </a:r>
            <a:endParaRPr lang="en-US" altLang="zh-CN" dirty="0"/>
          </a:p>
          <a:p>
            <a:endParaRPr lang="en-US" altLang="zh-CN" sz="2100" b="1" dirty="0"/>
          </a:p>
          <a:p>
            <a:pPr algn="l">
              <a:buNone/>
            </a:pPr>
            <a:endParaRPr lang="zh-CN" altLang="en-US" sz="1600" dirty="0"/>
          </a:p>
        </p:txBody>
      </p:sp>
      <p:cxnSp>
        <p:nvCxnSpPr>
          <p:cNvPr id="7" name="直接箭头连接符 6"/>
          <p:cNvCxnSpPr/>
          <p:nvPr/>
        </p:nvCxnSpPr>
        <p:spPr>
          <a:xfrm rot="5400000" flipH="1" flipV="1">
            <a:off x="2657399" y="4542862"/>
            <a:ext cx="375046" cy="2000"/>
          </a:xfrm>
          <a:prstGeom prst="straightConnector1">
            <a:avLst/>
          </a:prstGeom>
          <a:ln>
            <a:tailEnd type="arrow"/>
          </a:ln>
        </p:spPr>
        <p:style>
          <a:lnRef idx="2">
            <a:schemeClr val="accent5"/>
          </a:lnRef>
          <a:fillRef idx="0">
            <a:schemeClr val="accent5"/>
          </a:fillRef>
          <a:effectRef idx="1">
            <a:schemeClr val="accent5"/>
          </a:effectRef>
          <a:fontRef idx="minor">
            <a:schemeClr val="tx1"/>
          </a:fontRef>
        </p:style>
      </p:cxnSp>
      <p:sp>
        <p:nvSpPr>
          <p:cNvPr id="11" name="矩形 10"/>
          <p:cNvSpPr/>
          <p:nvPr/>
        </p:nvSpPr>
        <p:spPr>
          <a:xfrm>
            <a:off x="1855744" y="3906283"/>
            <a:ext cx="2070372" cy="45005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lIns="106985" tIns="53492" rIns="106985" bIns="53492" anchor="ctr"/>
          <a:lstStyle/>
          <a:p>
            <a:pPr algn="ctr">
              <a:defRPr/>
            </a:pPr>
            <a:r>
              <a:rPr lang="zh-CN" altLang="en-US" dirty="0"/>
              <a:t>男人</a:t>
            </a:r>
          </a:p>
        </p:txBody>
      </p:sp>
      <p:cxnSp>
        <p:nvCxnSpPr>
          <p:cNvPr id="12" name="直接箭头连接符 11"/>
          <p:cNvCxnSpPr/>
          <p:nvPr/>
        </p:nvCxnSpPr>
        <p:spPr>
          <a:xfrm rot="5400000" flipH="1" flipV="1">
            <a:off x="7700306" y="4542862"/>
            <a:ext cx="375046" cy="2001"/>
          </a:xfrm>
          <a:prstGeom prst="straightConnector1">
            <a:avLst/>
          </a:prstGeom>
          <a:ln>
            <a:tailEnd type="arrow"/>
          </a:ln>
        </p:spPr>
        <p:style>
          <a:lnRef idx="2">
            <a:schemeClr val="accent5"/>
          </a:lnRef>
          <a:fillRef idx="0">
            <a:schemeClr val="accent5"/>
          </a:fillRef>
          <a:effectRef idx="1">
            <a:schemeClr val="accent5"/>
          </a:effectRef>
          <a:fontRef idx="minor">
            <a:schemeClr val="tx1"/>
          </a:fontRef>
        </p:style>
      </p:cxnSp>
      <p:sp>
        <p:nvSpPr>
          <p:cNvPr id="13" name="矩形 12"/>
          <p:cNvSpPr/>
          <p:nvPr/>
        </p:nvSpPr>
        <p:spPr>
          <a:xfrm>
            <a:off x="6896651" y="3906283"/>
            <a:ext cx="2070372" cy="45005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lIns="106985" tIns="53492" rIns="106985" bIns="53492" anchor="ctr"/>
          <a:lstStyle/>
          <a:p>
            <a:pPr algn="ctr">
              <a:defRPr/>
            </a:pPr>
            <a:r>
              <a:rPr lang="zh-CN" altLang="en-US" dirty="0"/>
              <a:t>女人</a:t>
            </a:r>
          </a:p>
        </p:txBody>
      </p:sp>
      <p:sp>
        <p:nvSpPr>
          <p:cNvPr id="16" name="左大括号 15"/>
          <p:cNvSpPr/>
          <p:nvPr/>
        </p:nvSpPr>
        <p:spPr>
          <a:xfrm rot="5400000">
            <a:off x="5148850" y="1168304"/>
            <a:ext cx="525066" cy="4950891"/>
          </a:xfrm>
          <a:prstGeom prst="leftBrace">
            <a:avLst>
              <a:gd name="adj1" fmla="val 61929"/>
              <a:gd name="adj2" fmla="val 50788"/>
            </a:avLst>
          </a:prstGeom>
        </p:spPr>
        <p:style>
          <a:lnRef idx="2">
            <a:schemeClr val="accent5"/>
          </a:lnRef>
          <a:fillRef idx="0">
            <a:schemeClr val="accent5"/>
          </a:fillRef>
          <a:effectRef idx="1">
            <a:schemeClr val="accent5"/>
          </a:effectRef>
          <a:fontRef idx="minor">
            <a:schemeClr val="tx1"/>
          </a:fontRef>
        </p:style>
        <p:txBody>
          <a:bodyPr lIns="106985" tIns="53492" rIns="106985" bIns="53492" anchor="ctr"/>
          <a:lstStyle/>
          <a:p>
            <a:pPr algn="ctr">
              <a:defRPr/>
            </a:pPr>
            <a:endParaRPr lang="zh-CN" altLang="en-US"/>
          </a:p>
        </p:txBody>
      </p:sp>
      <p:sp>
        <p:nvSpPr>
          <p:cNvPr id="17" name="矩形 16"/>
          <p:cNvSpPr/>
          <p:nvPr/>
        </p:nvSpPr>
        <p:spPr>
          <a:xfrm>
            <a:off x="4106148" y="2856151"/>
            <a:ext cx="2610471" cy="52506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lIns="106985" tIns="53492" rIns="106985" bIns="53492" anchor="ctr"/>
          <a:lstStyle/>
          <a:p>
            <a:pPr algn="ctr">
              <a:defRPr/>
            </a:pPr>
            <a:r>
              <a:rPr lang="zh-CN" altLang="en-US" dirty="0"/>
              <a:t>人</a:t>
            </a:r>
          </a:p>
        </p:txBody>
      </p:sp>
      <p:pic>
        <p:nvPicPr>
          <p:cNvPr id="20483" name="Picture 3"/>
          <p:cNvPicPr>
            <a:picLocks noChangeAspect="1" noChangeArrowheads="1"/>
          </p:cNvPicPr>
          <p:nvPr/>
        </p:nvPicPr>
        <p:blipFill>
          <a:blip r:embed="rId2"/>
          <a:stretch>
            <a:fillRect/>
          </a:stretch>
        </p:blipFill>
        <p:spPr bwMode="auto">
          <a:xfrm>
            <a:off x="6903729" y="4759956"/>
            <a:ext cx="1983691" cy="1514680"/>
          </a:xfrm>
          <a:prstGeom prst="rect">
            <a:avLst/>
          </a:prstGeom>
          <a:noFill/>
          <a:ln w="9525">
            <a:noFill/>
            <a:miter lim="800000"/>
            <a:headEnd/>
            <a:tailEnd/>
          </a:ln>
        </p:spPr>
      </p:pic>
      <p:pic>
        <p:nvPicPr>
          <p:cNvPr id="20485" name="Picture 5"/>
          <p:cNvPicPr>
            <a:picLocks noChangeAspect="1" noChangeArrowheads="1"/>
          </p:cNvPicPr>
          <p:nvPr/>
        </p:nvPicPr>
        <p:blipFill>
          <a:blip r:embed="rId3"/>
          <a:stretch>
            <a:fillRect/>
          </a:stretch>
        </p:blipFill>
        <p:spPr bwMode="auto">
          <a:xfrm>
            <a:off x="1943710" y="4731385"/>
            <a:ext cx="1816747" cy="1750856"/>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20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20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20483"/>
                                        </p:tgtEl>
                                        <p:attrNameLst>
                                          <p:attrName>style.visibility</p:attrName>
                                        </p:attrNameLst>
                                      </p:cBhvr>
                                      <p:to>
                                        <p:strVal val="visible"/>
                                      </p:to>
                                    </p:set>
                                    <p:animEffect transition="in" filter="fade">
                                      <p:cBhvr>
                                        <p:cTn id="19" dur="2000"/>
                                        <p:tgtEl>
                                          <p:spTgt spid="20483"/>
                                        </p:tgtEl>
                                      </p:cBhvr>
                                    </p:animEffect>
                                  </p:childTnLst>
                                </p:cTn>
                              </p:par>
                              <p:par>
                                <p:cTn id="20" presetID="10" presetClass="entr" presetSubtype="0" fill="hold" nodeType="withEffect">
                                  <p:stCondLst>
                                    <p:cond delay="0"/>
                                  </p:stCondLst>
                                  <p:childTnLst>
                                    <p:set>
                                      <p:cBhvr>
                                        <p:cTn id="21" dur="1" fill="hold">
                                          <p:stCondLst>
                                            <p:cond delay="0"/>
                                          </p:stCondLst>
                                        </p:cTn>
                                        <p:tgtEl>
                                          <p:spTgt spid="20485"/>
                                        </p:tgtEl>
                                        <p:attrNameLst>
                                          <p:attrName>style.visibility</p:attrName>
                                        </p:attrNameLst>
                                      </p:cBhvr>
                                      <p:to>
                                        <p:strVal val="visible"/>
                                      </p:to>
                                    </p:set>
                                    <p:animEffect transition="in" filter="fade">
                                      <p:cBhvr>
                                        <p:cTn id="22" dur="2000"/>
                                        <p:tgtEl>
                                          <p:spTgt spid="20485"/>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box(i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8" presetClass="entr" presetSubtype="16"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diamond(in)">
                                      <p:cBhvr>
                                        <p:cTn id="32"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3" grpId="0" bldLvl="0" animBg="1"/>
      <p:bldP spid="16" grpId="0" bldLvl="0" animBg="1"/>
      <p:bldP spid="17"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p:txBody>
          <a:bodyPr>
            <a:normAutofit fontScale="90000"/>
          </a:bodyPr>
          <a:lstStyle/>
          <a:p>
            <a:r>
              <a:rPr lang="en-US" altLang="zh-CN" sz="4800" dirty="0"/>
              <a:t>8</a:t>
            </a:r>
            <a:r>
              <a:rPr lang="zh-CN" altLang="en-US" dirty="0"/>
              <a:t>、抽象类</a:t>
            </a:r>
            <a:endParaRPr lang="en-US" altLang="zh-CN" sz="4200" dirty="0"/>
          </a:p>
        </p:txBody>
      </p:sp>
      <p:sp>
        <p:nvSpPr>
          <p:cNvPr id="9219" name="内容占位符 2"/>
          <p:cNvSpPr>
            <a:spLocks noGrp="1"/>
          </p:cNvSpPr>
          <p:nvPr>
            <p:ph sz="half" idx="1"/>
          </p:nvPr>
        </p:nvSpPr>
        <p:spPr>
          <a:xfrm>
            <a:off x="575945" y="1260475"/>
            <a:ext cx="5088890" cy="5210810"/>
          </a:xfrm>
        </p:spPr>
        <p:txBody>
          <a:bodyPr>
            <a:noAutofit/>
          </a:bodyPr>
          <a:lstStyle/>
          <a:p>
            <a:r>
              <a:rPr lang="zh-CN" altLang="en-US" sz="1800" dirty="0"/>
              <a:t>定义一个抽象类</a:t>
            </a:r>
          </a:p>
          <a:p>
            <a:endParaRPr lang="zh-CN" altLang="en-US" sz="1800" dirty="0"/>
          </a:p>
          <a:p>
            <a:r>
              <a:rPr lang="zh-CN" altLang="en-US" sz="1800" dirty="0">
                <a:solidFill>
                  <a:srgbClr val="FF0000"/>
                </a:solidFill>
              </a:rPr>
              <a:t>abstract </a:t>
            </a:r>
            <a:r>
              <a:rPr lang="zh-CN" altLang="en-US" sz="1800" dirty="0"/>
              <a:t>class Animal{</a:t>
            </a:r>
          </a:p>
          <a:p>
            <a:r>
              <a:rPr lang="zh-CN" altLang="en-US" sz="1800" dirty="0"/>
              <a:t>    public </a:t>
            </a:r>
            <a:r>
              <a:rPr lang="zh-CN" altLang="en-US" sz="1800" dirty="0">
                <a:solidFill>
                  <a:srgbClr val="FF0000"/>
                </a:solidFill>
              </a:rPr>
              <a:t>abstract </a:t>
            </a:r>
            <a:r>
              <a:rPr lang="zh-CN" altLang="en-US" sz="1800" dirty="0"/>
              <a:t>void move();</a:t>
            </a:r>
          </a:p>
          <a:p>
            <a:r>
              <a:rPr lang="zh-CN" altLang="en-US" sz="1800" dirty="0"/>
              <a:t>}</a:t>
            </a:r>
          </a:p>
          <a:p>
            <a:r>
              <a:rPr lang="zh-CN" altLang="en-US" sz="1800" dirty="0">
                <a:solidFill>
                  <a:srgbClr val="FF0000"/>
                </a:solidFill>
              </a:rPr>
              <a:t>abstract </a:t>
            </a:r>
            <a:r>
              <a:rPr lang="zh-CN" altLang="en-US" sz="1800" dirty="0"/>
              <a:t>class Person extends Animal{</a:t>
            </a:r>
          </a:p>
          <a:p>
            <a:r>
              <a:rPr lang="zh-CN" altLang="en-US" sz="1800" dirty="0"/>
              <a:t>    private String name;</a:t>
            </a:r>
          </a:p>
          <a:p>
            <a:r>
              <a:rPr lang="zh-CN" altLang="en-US" sz="1800" dirty="0"/>
              <a:t>    </a:t>
            </a:r>
            <a:r>
              <a:rPr lang="zh-CN" altLang="en-US" sz="1800"/>
              <a:t>// .</a:t>
            </a:r>
            <a:r>
              <a:rPr lang="zh-CN" altLang="en-US" sz="1800" dirty="0"/>
              <a:t>..</a:t>
            </a:r>
          </a:p>
          <a:p>
            <a:r>
              <a:rPr lang="zh-CN" altLang="en-US" sz="1800" dirty="0"/>
              <a:t>    public </a:t>
            </a:r>
            <a:r>
              <a:rPr lang="zh-CN" altLang="en-US" sz="1800" dirty="0">
                <a:solidFill>
                  <a:srgbClr val="FF0000"/>
                </a:solidFill>
              </a:rPr>
              <a:t>abstract </a:t>
            </a:r>
            <a:r>
              <a:rPr lang="zh-CN" altLang="en-US" sz="1800" dirty="0"/>
              <a:t>void eat();//抽象方法</a:t>
            </a:r>
          </a:p>
          <a:p>
            <a:r>
              <a:rPr lang="zh-CN" altLang="en-US" sz="1800" dirty="0"/>
              <a:t>}</a:t>
            </a:r>
          </a:p>
          <a:p>
            <a:endParaRPr lang="zh-CN" altLang="en-US" sz="1400" dirty="0"/>
          </a:p>
        </p:txBody>
      </p:sp>
      <p:sp>
        <p:nvSpPr>
          <p:cNvPr id="5" name="内容占位符 4"/>
          <p:cNvSpPr>
            <a:spLocks noGrp="1"/>
          </p:cNvSpPr>
          <p:nvPr>
            <p:ph sz="half" idx="2"/>
          </p:nvPr>
        </p:nvSpPr>
        <p:spPr>
          <a:xfrm>
            <a:off x="5857240" y="1260475"/>
            <a:ext cx="5088890" cy="5210810"/>
          </a:xfrm>
        </p:spPr>
        <p:txBody>
          <a:bodyPr>
            <a:normAutofit fontScale="90000"/>
          </a:bodyPr>
          <a:lstStyle/>
          <a:p>
            <a:r>
              <a:rPr lang="zh-CN" altLang="en-US" sz="1800" dirty="0">
                <a:sym typeface="+mn-ea"/>
              </a:rPr>
              <a:t>//具体类</a:t>
            </a:r>
            <a:endParaRPr lang="zh-CN" altLang="en-US" sz="1800" dirty="0"/>
          </a:p>
          <a:p>
            <a:r>
              <a:rPr lang="zh-CN" altLang="en-US" sz="1800" dirty="0">
                <a:sym typeface="+mn-ea"/>
              </a:rPr>
              <a:t>class Man extends Person{</a:t>
            </a:r>
            <a:endParaRPr lang="zh-CN" altLang="en-US" sz="1800" dirty="0"/>
          </a:p>
          <a:p>
            <a:r>
              <a:rPr lang="zh-CN" altLang="en-US" sz="1800" dirty="0">
                <a:sym typeface="+mn-ea"/>
              </a:rPr>
              <a:t>    public void eat(){</a:t>
            </a:r>
            <a:endParaRPr lang="zh-CN" altLang="en-US" sz="1800" dirty="0"/>
          </a:p>
          <a:p>
            <a:r>
              <a:rPr lang="zh-CN" altLang="en-US" sz="1800" dirty="0">
                <a:sym typeface="+mn-ea"/>
              </a:rPr>
              <a:t>        System.out.println("我是男人，我爱吃肉");</a:t>
            </a:r>
            <a:endParaRPr lang="zh-CN" altLang="en-US" sz="1800" dirty="0"/>
          </a:p>
          <a:p>
            <a:r>
              <a:rPr lang="zh-CN" altLang="en-US" sz="1800" dirty="0">
                <a:sym typeface="+mn-ea"/>
              </a:rPr>
              <a:t>    }</a:t>
            </a:r>
            <a:endParaRPr lang="zh-CN" altLang="en-US" sz="1800" dirty="0"/>
          </a:p>
          <a:p>
            <a:r>
              <a:rPr lang="zh-CN" altLang="en-US" sz="1800" dirty="0">
                <a:sym typeface="+mn-ea"/>
              </a:rPr>
              <a:t>    public void move(){</a:t>
            </a:r>
            <a:endParaRPr lang="zh-CN" altLang="en-US" sz="1800" dirty="0"/>
          </a:p>
          <a:p>
            <a:r>
              <a:rPr lang="zh-CN" altLang="en-US" sz="1800" dirty="0">
                <a:sym typeface="+mn-ea"/>
              </a:rPr>
              <a:t>        System.out.println("我爱跑步");</a:t>
            </a:r>
            <a:endParaRPr lang="zh-CN" altLang="en-US" sz="1800" dirty="0"/>
          </a:p>
          <a:p>
            <a:r>
              <a:rPr lang="zh-CN" altLang="en-US" sz="1800" dirty="0">
                <a:sym typeface="+mn-ea"/>
              </a:rPr>
              <a:t>    }</a:t>
            </a:r>
            <a:endParaRPr lang="zh-CN" altLang="en-US" sz="1800" dirty="0"/>
          </a:p>
          <a:p>
            <a:r>
              <a:rPr lang="zh-CN" altLang="en-US" sz="1800" dirty="0">
                <a:sym typeface="+mn-ea"/>
              </a:rPr>
              <a:t>}</a:t>
            </a:r>
            <a:endParaRPr lang="zh-CN" altLang="en-US" sz="1800" dirty="0"/>
          </a:p>
          <a:p>
            <a:r>
              <a:rPr lang="zh-CN" altLang="en-US" sz="1800" dirty="0">
                <a:sym typeface="+mn-ea"/>
              </a:rPr>
              <a:t>class  Women extends Person{</a:t>
            </a:r>
            <a:endParaRPr lang="zh-CN" altLang="en-US" sz="1800" dirty="0"/>
          </a:p>
          <a:p>
            <a:r>
              <a:rPr lang="zh-CN" altLang="en-US" sz="1800" dirty="0">
                <a:sym typeface="+mn-ea"/>
              </a:rPr>
              <a:t>    public void eat(){</a:t>
            </a:r>
            <a:endParaRPr lang="zh-CN" altLang="en-US" sz="1800" dirty="0"/>
          </a:p>
          <a:p>
            <a:r>
              <a:rPr lang="zh-CN" altLang="en-US" sz="1800" dirty="0">
                <a:sym typeface="+mn-ea"/>
              </a:rPr>
              <a:t>        System.out.println("我是女人，我爱吃香蕉");</a:t>
            </a:r>
            <a:endParaRPr lang="zh-CN" altLang="en-US" sz="1800" dirty="0"/>
          </a:p>
          <a:p>
            <a:r>
              <a:rPr lang="zh-CN" altLang="en-US" sz="1800" dirty="0">
                <a:sym typeface="+mn-ea"/>
              </a:rPr>
              <a:t>    }</a:t>
            </a:r>
            <a:endParaRPr lang="zh-CN" altLang="en-US" sz="1800" dirty="0"/>
          </a:p>
          <a:p>
            <a:r>
              <a:rPr lang="zh-CN" altLang="en-US" sz="1800" dirty="0">
                <a:sym typeface="+mn-ea"/>
              </a:rPr>
              <a:t>    public void move(){</a:t>
            </a:r>
            <a:endParaRPr lang="zh-CN" altLang="en-US" sz="1800" dirty="0"/>
          </a:p>
          <a:p>
            <a:r>
              <a:rPr lang="zh-CN" altLang="en-US" sz="1800" dirty="0">
                <a:sym typeface="+mn-ea"/>
              </a:rPr>
              <a:t>        System.out.println("我喜欢逛街");</a:t>
            </a:r>
            <a:endParaRPr lang="zh-CN" altLang="en-US" sz="1800" dirty="0"/>
          </a:p>
          <a:p>
            <a:r>
              <a:rPr lang="zh-CN" altLang="en-US" sz="1800" dirty="0">
                <a:sym typeface="+mn-ea"/>
              </a:rPr>
              <a:t>    }</a:t>
            </a:r>
            <a:endParaRPr lang="zh-CN" altLang="en-US" sz="1800" dirty="0"/>
          </a:p>
          <a:p>
            <a:r>
              <a:rPr lang="zh-CN" altLang="en-US" sz="1800" dirty="0">
                <a:sym typeface="+mn-ea"/>
              </a:rPr>
              <a:t>}</a:t>
            </a:r>
            <a:endParaRPr lang="zh-CN" altLang="en-US" sz="1800" dirty="0"/>
          </a:p>
          <a:p>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p:txBody>
          <a:bodyPr>
            <a:normAutofit fontScale="90000"/>
          </a:bodyPr>
          <a:lstStyle/>
          <a:p>
            <a:r>
              <a:rPr lang="en-US" altLang="zh-CN" sz="4800" dirty="0"/>
              <a:t>8</a:t>
            </a:r>
            <a:r>
              <a:rPr lang="zh-CN" altLang="en-US" dirty="0"/>
              <a:t>、抽象类</a:t>
            </a:r>
            <a:endParaRPr lang="en-US" altLang="zh-CN" sz="4200" dirty="0"/>
          </a:p>
        </p:txBody>
      </p:sp>
      <p:sp>
        <p:nvSpPr>
          <p:cNvPr id="9219" name="内容占位符 2"/>
          <p:cNvSpPr>
            <a:spLocks noGrp="1"/>
          </p:cNvSpPr>
          <p:nvPr>
            <p:ph idx="1"/>
          </p:nvPr>
        </p:nvSpPr>
        <p:spPr/>
        <p:txBody>
          <a:bodyPr>
            <a:normAutofit/>
          </a:bodyPr>
          <a:lstStyle/>
          <a:p>
            <a:r>
              <a:rPr lang="zh-CN" altLang="en-US" sz="1800" b="1" dirty="0"/>
              <a:t>抽象类的规则：</a:t>
            </a:r>
            <a:endParaRPr lang="en-US" altLang="zh-CN" sz="1800" b="1" dirty="0"/>
          </a:p>
          <a:p>
            <a:r>
              <a:rPr lang="en-US" altLang="zh-CN" sz="1800" dirty="0"/>
              <a:t>1</a:t>
            </a:r>
            <a:r>
              <a:rPr lang="zh-CN" altLang="en-US" sz="1800" dirty="0"/>
              <a:t>、抽象类可以没有抽象方法，有抽象方法的类必须是抽象类</a:t>
            </a:r>
            <a:endParaRPr lang="en-US" altLang="zh-CN" sz="1800" dirty="0"/>
          </a:p>
          <a:p>
            <a:r>
              <a:rPr lang="en-US" altLang="zh-CN" sz="1800" dirty="0"/>
              <a:t>2</a:t>
            </a:r>
            <a:r>
              <a:rPr lang="zh-CN" altLang="en-US" sz="1800" dirty="0"/>
              <a:t>、非抽象类继承抽象类必须实现所有抽象方法</a:t>
            </a:r>
          </a:p>
          <a:p>
            <a:r>
              <a:rPr lang="en-US" altLang="zh-CN" sz="1800" dirty="0">
                <a:sym typeface="+mn-ea"/>
              </a:rPr>
              <a:t>3</a:t>
            </a:r>
            <a:r>
              <a:rPr lang="zh-CN" altLang="en-US" sz="1800" dirty="0">
                <a:sym typeface="+mn-ea"/>
              </a:rPr>
              <a:t>、抽象类可以继承抽象类，可以不实现父类抽象方法。</a:t>
            </a:r>
            <a:endParaRPr lang="en-US" altLang="zh-CN" sz="1800" dirty="0"/>
          </a:p>
          <a:p>
            <a:r>
              <a:rPr lang="en-US" altLang="zh-CN" sz="1800" dirty="0"/>
              <a:t>4</a:t>
            </a:r>
            <a:r>
              <a:rPr lang="zh-CN" altLang="en-US" sz="1800" dirty="0"/>
              <a:t>、抽象类可以有方法实现和属性</a:t>
            </a:r>
            <a:endParaRPr lang="en-US" altLang="zh-CN" sz="1800" dirty="0"/>
          </a:p>
          <a:p>
            <a:r>
              <a:rPr lang="en-US" altLang="zh-CN" sz="1800" dirty="0"/>
              <a:t>5</a:t>
            </a:r>
            <a:r>
              <a:rPr lang="zh-CN" altLang="en-US" sz="1800" dirty="0"/>
              <a:t>、抽象类不能被实例化</a:t>
            </a:r>
            <a:endParaRPr lang="en-US" altLang="zh-CN" sz="1800" dirty="0"/>
          </a:p>
          <a:p>
            <a:r>
              <a:rPr lang="en-US" altLang="zh-CN" sz="1800" dirty="0"/>
              <a:t>6</a:t>
            </a:r>
            <a:r>
              <a:rPr lang="zh-CN" altLang="en-US" sz="1800" dirty="0"/>
              <a:t>、抽象类不能声明为</a:t>
            </a:r>
            <a:r>
              <a:rPr lang="en-US" altLang="zh-CN" sz="1800" dirty="0"/>
              <a:t>final</a:t>
            </a:r>
          </a:p>
          <a:p>
            <a:r>
              <a:rPr lang="en-US" altLang="zh-CN" sz="1800" dirty="0">
                <a:sym typeface="+mn-ea"/>
              </a:rPr>
              <a:t>7</a:t>
            </a:r>
            <a:r>
              <a:rPr lang="zh-CN" altLang="en-US" sz="1800" dirty="0">
                <a:sym typeface="+mn-ea"/>
              </a:rPr>
              <a:t>、抽象类可以有构造方法</a:t>
            </a:r>
            <a:endParaRPr lang="en-US" altLang="zh-CN" sz="1800" dirty="0"/>
          </a:p>
          <a:p>
            <a:endParaRPr lang="zh-CN" altLang="en-US" sz="1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9</a:t>
            </a:r>
            <a:r>
              <a:rPr lang="zh-CN" altLang="en-US" dirty="0"/>
              <a:t>、接口</a:t>
            </a:r>
            <a:endParaRPr lang="en-US" altLang="zh-CN" sz="4200" dirty="0"/>
          </a:p>
        </p:txBody>
      </p:sp>
      <p:sp>
        <p:nvSpPr>
          <p:cNvPr id="5123" name="内容占位符 4"/>
          <p:cNvSpPr>
            <a:spLocks noGrp="1"/>
          </p:cNvSpPr>
          <p:nvPr>
            <p:ph idx="1"/>
          </p:nvPr>
        </p:nvSpPr>
        <p:spPr/>
        <p:txBody>
          <a:bodyPr>
            <a:normAutofit/>
          </a:bodyPr>
          <a:lstStyle/>
          <a:p>
            <a:r>
              <a:rPr lang="zh-CN" altLang="en-US" sz="1800" b="1" dirty="0"/>
              <a:t>接口的概念</a:t>
            </a:r>
            <a:endParaRPr lang="en-US" altLang="zh-CN" sz="1800" b="1" dirty="0"/>
          </a:p>
          <a:p>
            <a:r>
              <a:rPr lang="en-US" altLang="zh-CN" sz="1800" dirty="0"/>
              <a:t>1</a:t>
            </a:r>
            <a:r>
              <a:rPr lang="zh-CN" altLang="en-US" sz="1800" dirty="0"/>
              <a:t>、接口是一组行为的规范、定义，</a:t>
            </a:r>
            <a:r>
              <a:rPr lang="zh-CN" altLang="en-US" sz="1800" dirty="0">
                <a:solidFill>
                  <a:srgbClr val="FF0000"/>
                </a:solidFill>
              </a:rPr>
              <a:t>没有实现（</a:t>
            </a:r>
            <a:r>
              <a:rPr lang="en-US" altLang="zh-CN" sz="1800" dirty="0">
                <a:solidFill>
                  <a:srgbClr val="FF0000"/>
                </a:solidFill>
              </a:rPr>
              <a:t>JDK1.8</a:t>
            </a:r>
            <a:r>
              <a:rPr lang="zh-CN" altLang="en-US" sz="1800" dirty="0">
                <a:solidFill>
                  <a:srgbClr val="FF0000"/>
                </a:solidFill>
              </a:rPr>
              <a:t>默认方法）</a:t>
            </a:r>
            <a:endParaRPr lang="en-US" altLang="zh-CN" sz="1800" dirty="0">
              <a:solidFill>
                <a:srgbClr val="FF0000"/>
              </a:solidFill>
            </a:endParaRPr>
          </a:p>
          <a:p>
            <a:r>
              <a:rPr lang="en-US" altLang="zh-CN" sz="1800" dirty="0"/>
              <a:t>2</a:t>
            </a:r>
            <a:r>
              <a:rPr lang="zh-CN" altLang="en-US" sz="1800" dirty="0"/>
              <a:t>、使用接口，可以让我们的程序更加利于变化</a:t>
            </a:r>
            <a:endParaRPr lang="en-US" altLang="zh-CN" sz="1800" dirty="0"/>
          </a:p>
          <a:p>
            <a:r>
              <a:rPr lang="en-US" altLang="zh-CN" sz="1800" dirty="0"/>
              <a:t>3</a:t>
            </a:r>
            <a:r>
              <a:rPr lang="zh-CN" altLang="en-US" sz="1800" dirty="0"/>
              <a:t>、接口是面向对象编程体系中的思想精髓之一</a:t>
            </a:r>
            <a:endParaRPr lang="en-US" altLang="zh-CN" sz="1800" dirty="0"/>
          </a:p>
          <a:p>
            <a:r>
              <a:rPr lang="en-US" altLang="zh-CN" sz="1800" dirty="0"/>
              <a:t>4</a:t>
            </a:r>
            <a:r>
              <a:rPr lang="zh-CN" altLang="en-US" sz="1800" dirty="0"/>
              <a:t>、面向对象设计法则：基于接口编程</a:t>
            </a:r>
            <a:endParaRPr lang="en-US" altLang="zh-CN" sz="1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9</a:t>
            </a:r>
            <a:r>
              <a:rPr lang="zh-CN" altLang="en-US" dirty="0"/>
              <a:t>、接口</a:t>
            </a:r>
            <a:endParaRPr lang="en-US" altLang="zh-CN" sz="4200" dirty="0"/>
          </a:p>
        </p:txBody>
      </p:sp>
      <p:sp>
        <p:nvSpPr>
          <p:cNvPr id="6147" name="内容占位符 2"/>
          <p:cNvSpPr>
            <a:spLocks noGrp="1"/>
          </p:cNvSpPr>
          <p:nvPr>
            <p:ph idx="1"/>
          </p:nvPr>
        </p:nvSpPr>
        <p:spPr/>
        <p:txBody>
          <a:bodyPr>
            <a:noAutofit/>
          </a:bodyPr>
          <a:lstStyle/>
          <a:p>
            <a:pPr>
              <a:buNone/>
            </a:pPr>
            <a:r>
              <a:rPr lang="zh-CN" altLang="en-US" b="1" dirty="0"/>
              <a:t>接口的定义格式：</a:t>
            </a:r>
          </a:p>
          <a:p>
            <a:pPr>
              <a:buNone/>
            </a:pPr>
            <a:r>
              <a:rPr lang="en-US" altLang="zh-CN" dirty="0">
                <a:solidFill>
                  <a:srgbClr val="FF0000"/>
                </a:solidFill>
              </a:rPr>
              <a:t>interface </a:t>
            </a:r>
            <a:r>
              <a:rPr lang="zh-CN" altLang="en-US" dirty="0">
                <a:solidFill>
                  <a:srgbClr val="FF0000"/>
                </a:solidFill>
              </a:rPr>
              <a:t>接口名称</a:t>
            </a:r>
            <a:r>
              <a:rPr lang="en-US" altLang="zh-CN" dirty="0">
                <a:solidFill>
                  <a:srgbClr val="FF0000"/>
                </a:solidFill>
              </a:rPr>
              <a:t>{</a:t>
            </a:r>
            <a:endParaRPr lang="zh-CN" altLang="zh-CN" dirty="0">
              <a:solidFill>
                <a:srgbClr val="FF0000"/>
              </a:solidFill>
            </a:endParaRPr>
          </a:p>
          <a:p>
            <a:pPr>
              <a:buNone/>
            </a:pPr>
            <a:r>
              <a:rPr lang="en-US" altLang="zh-CN" dirty="0">
                <a:solidFill>
                  <a:srgbClr val="FF0000"/>
                </a:solidFill>
              </a:rPr>
              <a:t>	</a:t>
            </a:r>
            <a:r>
              <a:rPr lang="zh-CN" altLang="en-US" dirty="0">
                <a:solidFill>
                  <a:srgbClr val="FF0000"/>
                </a:solidFill>
              </a:rPr>
              <a:t>全局常量</a:t>
            </a:r>
            <a:r>
              <a:rPr lang="en-US" dirty="0">
                <a:solidFill>
                  <a:srgbClr val="FF0000"/>
                </a:solidFill>
              </a:rPr>
              <a:t> </a:t>
            </a:r>
            <a:r>
              <a:rPr lang="en-US" altLang="zh-CN" dirty="0">
                <a:solidFill>
                  <a:srgbClr val="FF0000"/>
                </a:solidFill>
              </a:rPr>
              <a:t>;</a:t>
            </a:r>
            <a:endParaRPr lang="zh-CN" altLang="zh-CN" dirty="0">
              <a:solidFill>
                <a:srgbClr val="FF0000"/>
              </a:solidFill>
            </a:endParaRPr>
          </a:p>
          <a:p>
            <a:pPr>
              <a:buNone/>
            </a:pPr>
            <a:r>
              <a:rPr lang="en-US" altLang="zh-CN" dirty="0">
                <a:solidFill>
                  <a:srgbClr val="FF0000"/>
                </a:solidFill>
              </a:rPr>
              <a:t>	</a:t>
            </a:r>
            <a:r>
              <a:rPr lang="zh-CN" altLang="en-US" dirty="0">
                <a:solidFill>
                  <a:srgbClr val="FF0000"/>
                </a:solidFill>
              </a:rPr>
              <a:t>抽象方法</a:t>
            </a:r>
            <a:r>
              <a:rPr lang="en-US" dirty="0">
                <a:solidFill>
                  <a:srgbClr val="FF0000"/>
                </a:solidFill>
              </a:rPr>
              <a:t> </a:t>
            </a:r>
            <a:r>
              <a:rPr lang="en-US" altLang="zh-CN" dirty="0">
                <a:solidFill>
                  <a:srgbClr val="FF0000"/>
                </a:solidFill>
              </a:rPr>
              <a:t>;</a:t>
            </a:r>
            <a:endParaRPr lang="zh-CN" altLang="zh-CN" dirty="0">
              <a:solidFill>
                <a:srgbClr val="FF0000"/>
              </a:solidFill>
            </a:endParaRPr>
          </a:p>
          <a:p>
            <a:pPr>
              <a:buNone/>
            </a:pPr>
            <a:r>
              <a:rPr lang="en-US" altLang="zh-CN" dirty="0">
                <a:solidFill>
                  <a:srgbClr val="FF0000"/>
                </a:solidFill>
              </a:rPr>
              <a:t>}</a:t>
            </a:r>
            <a:endParaRPr lang="zh-CN" altLang="zh-CN" dirty="0">
              <a:solidFill>
                <a:srgbClr val="FF0000"/>
              </a:solidFill>
            </a:endParaRPr>
          </a:p>
          <a:p>
            <a:pPr>
              <a:buNone/>
            </a:pPr>
            <a:r>
              <a:rPr lang="zh-CN" altLang="en-US" b="1" dirty="0"/>
              <a:t>示列：</a:t>
            </a:r>
            <a:endParaRPr lang="en-US" altLang="zh-CN" b="1" dirty="0"/>
          </a:p>
          <a:p>
            <a:pPr>
              <a:buNone/>
            </a:pPr>
            <a:r>
              <a:rPr lang="zh-CN" altLang="en-US" sz="1800" dirty="0">
                <a:sym typeface="+mn-ea"/>
              </a:rPr>
              <a:t>interface IEat{</a:t>
            </a:r>
          </a:p>
          <a:p>
            <a:pPr>
              <a:buNone/>
            </a:pPr>
            <a:r>
              <a:rPr lang="en-US" altLang="zh-CN" sz="1800" dirty="0">
                <a:solidFill>
                  <a:schemeClr val="tx1"/>
                </a:solidFill>
                <a:sym typeface="+mn-ea"/>
              </a:rPr>
              <a:t>   </a:t>
            </a:r>
            <a:r>
              <a:rPr lang="zh-CN" altLang="en-US" sz="1800" dirty="0">
                <a:sym typeface="+mn-ea"/>
              </a:rPr>
              <a:t>//public abstract void eat();</a:t>
            </a:r>
            <a:endParaRPr lang="en-US" altLang="zh-CN" sz="1800" dirty="0">
              <a:solidFill>
                <a:schemeClr val="tx1"/>
              </a:solidFill>
              <a:sym typeface="+mn-ea"/>
            </a:endParaRPr>
          </a:p>
          <a:p>
            <a:pPr>
              <a:buNone/>
            </a:pPr>
            <a:r>
              <a:rPr lang="zh-CN" altLang="en-US" sz="1800" dirty="0">
                <a:sym typeface="+mn-ea"/>
              </a:rPr>
              <a:t>    void eat();   </a:t>
            </a:r>
          </a:p>
          <a:p>
            <a:pPr>
              <a:buNone/>
            </a:pPr>
            <a:r>
              <a:rPr lang="zh-CN" altLang="en-US" sz="1800" dirty="0">
                <a:sym typeface="+mn-ea"/>
              </a:rPr>
              <a:t>  //public static final int NUM = 10;</a:t>
            </a:r>
            <a:endParaRPr lang="zh-CN" altLang="en-US" sz="1800" dirty="0">
              <a:solidFill>
                <a:schemeClr val="tx1"/>
              </a:solidFill>
            </a:endParaRPr>
          </a:p>
          <a:p>
            <a:pPr>
              <a:buNone/>
            </a:pPr>
            <a:r>
              <a:rPr lang="zh-CN" altLang="en-US" sz="1800" dirty="0">
                <a:sym typeface="+mn-ea"/>
              </a:rPr>
              <a:t>    int NUM = 10; }</a:t>
            </a:r>
            <a:endParaRPr lang="zh-CN" altLang="en-US" sz="1800" dirty="0">
              <a:solidFill>
                <a:schemeClr val="tx1"/>
              </a:solidFill>
            </a:endParaRPr>
          </a:p>
          <a:p>
            <a:pPr>
              <a:buNone/>
            </a:pPr>
            <a:endParaRPr lang="zh-CN" altLang="en-US" sz="1800" dirty="0">
              <a:solidFill>
                <a:schemeClr val="tx1"/>
              </a:solidFill>
            </a:endParaRPr>
          </a:p>
          <a:p>
            <a:pPr>
              <a:buNone/>
            </a:pPr>
            <a:r>
              <a:rPr lang="zh-CN" altLang="en-US" sz="1800" dirty="0">
                <a:sym typeface="+mn-ea"/>
              </a:rPr>
              <a:t>interface ISleep extends IEat{</a:t>
            </a:r>
            <a:endParaRPr lang="zh-CN" altLang="en-US" sz="1800" dirty="0">
              <a:solidFill>
                <a:schemeClr val="tx1"/>
              </a:solidFill>
            </a:endParaRPr>
          </a:p>
          <a:p>
            <a:pPr>
              <a:buNone/>
            </a:pPr>
            <a:r>
              <a:rPr lang="zh-CN" altLang="en-US" sz="1800" dirty="0">
                <a:sym typeface="+mn-ea"/>
              </a:rPr>
              <a:t>    void sleep();</a:t>
            </a:r>
            <a:endParaRPr lang="zh-CN" altLang="en-US" sz="1800" dirty="0">
              <a:solidFill>
                <a:schemeClr val="tx1"/>
              </a:solidFill>
            </a:endParaRPr>
          </a:p>
          <a:p>
            <a:pPr>
              <a:buNone/>
            </a:pPr>
            <a:r>
              <a:rPr lang="zh-CN" altLang="en-US" sz="1800" dirty="0">
                <a:sym typeface="+mn-ea"/>
              </a:rPr>
              <a:t>}</a:t>
            </a:r>
            <a:endParaRPr lang="zh-CN" altLang="en-US" sz="1800" dirty="0">
              <a:solidFill>
                <a:schemeClr val="tx1"/>
              </a:solidFill>
            </a:endParaRPr>
          </a:p>
        </p:txBody>
      </p:sp>
      <p:sp>
        <p:nvSpPr>
          <p:cNvPr id="6148" name="TextBox 3"/>
          <p:cNvSpPr txBox="1">
            <a:spLocks noChangeArrowheads="1"/>
          </p:cNvSpPr>
          <p:nvPr/>
        </p:nvSpPr>
        <p:spPr bwMode="auto">
          <a:xfrm>
            <a:off x="5323840" y="1457325"/>
            <a:ext cx="5622290" cy="4924425"/>
          </a:xfrm>
          <a:prstGeom prst="rect">
            <a:avLst/>
          </a:prstGeom>
          <a:solidFill>
            <a:schemeClr val="bg1">
              <a:lumMod val="9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wrap="square" lIns="106985" tIns="53492" rIns="106985" bIns="53492">
            <a:spAutoFit/>
          </a:bodyPr>
          <a:lstStyle/>
          <a:p>
            <a:r>
              <a:rPr lang="en-US" altLang="zh-CN" sz="1400" b="1" dirty="0">
                <a:solidFill>
                  <a:schemeClr val="tx1"/>
                </a:solidFill>
              </a:rPr>
              <a:t>//</a:t>
            </a:r>
            <a:r>
              <a:rPr lang="zh-CN" altLang="zh-CN" sz="1400" b="1" dirty="0">
                <a:solidFill>
                  <a:schemeClr val="tx1"/>
                </a:solidFill>
              </a:rPr>
              <a:t>实现接口的类</a:t>
            </a:r>
          </a:p>
          <a:p>
            <a:endParaRPr lang="zh-CN" altLang="en-US" sz="1400" dirty="0">
              <a:solidFill>
                <a:schemeClr val="tx1"/>
              </a:solidFill>
            </a:endParaRPr>
          </a:p>
          <a:p>
            <a:r>
              <a:rPr lang="zh-CN" altLang="en-US" sz="1800" dirty="0">
                <a:solidFill>
                  <a:schemeClr val="tx1"/>
                </a:solidFill>
              </a:rPr>
              <a:t>class Girl implements IEat,ISleep{</a:t>
            </a:r>
          </a:p>
          <a:p>
            <a:r>
              <a:rPr lang="zh-CN" altLang="en-US" sz="1800" dirty="0">
                <a:solidFill>
                  <a:schemeClr val="tx1"/>
                </a:solidFill>
              </a:rPr>
              <a:t>    private String name;</a:t>
            </a:r>
          </a:p>
          <a:p>
            <a:r>
              <a:rPr lang="zh-CN" altLang="en-US" sz="1800" dirty="0">
                <a:solidFill>
                  <a:schemeClr val="tx1"/>
                </a:solidFill>
              </a:rPr>
              <a:t>    public Girl(String name){</a:t>
            </a:r>
          </a:p>
          <a:p>
            <a:r>
              <a:rPr lang="zh-CN" altLang="en-US" sz="1800" dirty="0">
                <a:solidFill>
                  <a:schemeClr val="tx1"/>
                </a:solidFill>
              </a:rPr>
              <a:t>        this.name = name;</a:t>
            </a:r>
          </a:p>
          <a:p>
            <a:r>
              <a:rPr lang="zh-CN" altLang="en-US" sz="1800" dirty="0">
                <a:solidFill>
                  <a:schemeClr val="tx1"/>
                </a:solidFill>
              </a:rPr>
              <a:t>    }</a:t>
            </a:r>
          </a:p>
          <a:p>
            <a:r>
              <a:rPr lang="zh-CN" altLang="en-US" sz="1800" dirty="0">
                <a:solidFill>
                  <a:schemeClr val="tx1"/>
                </a:solidFill>
              </a:rPr>
              <a:t>    public void eat(){</a:t>
            </a:r>
          </a:p>
          <a:p>
            <a:r>
              <a:rPr lang="zh-CN" altLang="en-US" sz="1800" dirty="0">
                <a:solidFill>
                  <a:schemeClr val="tx1"/>
                </a:solidFill>
              </a:rPr>
              <a:t>        System.out.println("我是"+name+"的女票，我爱吃香蕉");</a:t>
            </a:r>
          </a:p>
          <a:p>
            <a:r>
              <a:rPr lang="zh-CN" altLang="en-US" sz="1800" dirty="0">
                <a:solidFill>
                  <a:schemeClr val="tx1"/>
                </a:solidFill>
              </a:rPr>
              <a:t>    }</a:t>
            </a:r>
          </a:p>
          <a:p>
            <a:r>
              <a:rPr lang="zh-CN" altLang="en-US" sz="1800" dirty="0">
                <a:solidFill>
                  <a:schemeClr val="tx1"/>
                </a:solidFill>
              </a:rPr>
              <a:t>    public void sleep(){</a:t>
            </a:r>
          </a:p>
          <a:p>
            <a:r>
              <a:rPr lang="zh-CN" altLang="en-US" sz="1800" dirty="0">
                <a:solidFill>
                  <a:schemeClr val="tx1"/>
                </a:solidFill>
              </a:rPr>
              <a:t>        System.out.println("我爱睡觉");</a:t>
            </a:r>
          </a:p>
          <a:p>
            <a:r>
              <a:rPr lang="zh-CN" altLang="en-US" sz="1800" dirty="0">
                <a:solidFill>
                  <a:schemeClr val="tx1"/>
                </a:solidFill>
              </a:rPr>
              <a:t>    }</a:t>
            </a:r>
          </a:p>
          <a:p>
            <a:r>
              <a:rPr lang="zh-CN" altLang="en-US" sz="1800" dirty="0">
                <a:solidFill>
                  <a:schemeClr val="tx1"/>
                </a:solidFill>
              </a:rPr>
              <a:t>}</a:t>
            </a:r>
          </a:p>
          <a:p>
            <a:endParaRPr lang="zh-CN" altLang="en-US" sz="1800" dirty="0">
              <a:solidFill>
                <a:schemeClr val="tx1"/>
              </a:solidFill>
            </a:endParaRPr>
          </a:p>
          <a:p>
            <a:endParaRPr lang="zh-CN" altLang="en-US" sz="1800" dirty="0">
              <a:solidFill>
                <a:schemeClr val="tx1"/>
              </a:solidFill>
            </a:endParaRPr>
          </a:p>
          <a:p>
            <a:endParaRPr lang="zh-CN" altLang="en-US" sz="1800" dirty="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9</a:t>
            </a:r>
            <a:r>
              <a:rPr lang="zh-CN" altLang="en-US" dirty="0"/>
              <a:t>、接口</a:t>
            </a:r>
          </a:p>
        </p:txBody>
      </p:sp>
      <p:sp>
        <p:nvSpPr>
          <p:cNvPr id="7171" name="内容占位符 2"/>
          <p:cNvSpPr>
            <a:spLocks noGrp="1"/>
          </p:cNvSpPr>
          <p:nvPr>
            <p:ph idx="1"/>
          </p:nvPr>
        </p:nvSpPr>
        <p:spPr/>
        <p:txBody>
          <a:bodyPr>
            <a:normAutofit/>
          </a:bodyPr>
          <a:lstStyle/>
          <a:p>
            <a:pPr>
              <a:buNone/>
            </a:pPr>
            <a:r>
              <a:rPr lang="zh-CN" altLang="en-US" b="1" dirty="0"/>
              <a:t>接口的使用规则：</a:t>
            </a:r>
            <a:endParaRPr lang="en-US" altLang="zh-CN" b="1" dirty="0"/>
          </a:p>
          <a:p>
            <a:pPr>
              <a:buNone/>
            </a:pPr>
            <a:r>
              <a:rPr lang="zh-CN" altLang="en-US" dirty="0"/>
              <a:t>（1）定义一个接口，使用interface关键字</a:t>
            </a:r>
          </a:p>
          <a:p>
            <a:pPr>
              <a:buNone/>
            </a:pPr>
            <a:r>
              <a:rPr lang="zh-CN" altLang="en-US" dirty="0"/>
              <a:t>（2）在一个接口中，只能定义常量、抽象方法，JDK1.8后可以定义默认的实现方法</a:t>
            </a:r>
          </a:p>
          <a:p>
            <a:pPr>
              <a:buNone/>
            </a:pPr>
            <a:r>
              <a:rPr lang="zh-CN" altLang="en-US" dirty="0"/>
              <a:t>（3）接口可以继承多个接口：extends xxx,xxx</a:t>
            </a:r>
          </a:p>
          <a:p>
            <a:pPr>
              <a:buNone/>
            </a:pPr>
            <a:r>
              <a:rPr lang="zh-CN" altLang="en-US" dirty="0"/>
              <a:t>（4）一个具体类实现接口使用implements关键字</a:t>
            </a:r>
          </a:p>
          <a:p>
            <a:pPr>
              <a:buNone/>
            </a:pPr>
            <a:r>
              <a:rPr lang="zh-CN" altLang="en-US" dirty="0"/>
              <a:t>（5）一个类可以实现多个接口</a:t>
            </a:r>
          </a:p>
          <a:p>
            <a:pPr>
              <a:buNone/>
            </a:pPr>
            <a:r>
              <a:rPr lang="zh-CN" altLang="en-US" dirty="0"/>
              <a:t>（6）抽象类实现接口可以不实现接口的方法</a:t>
            </a:r>
          </a:p>
          <a:p>
            <a:pPr>
              <a:buNone/>
            </a:pPr>
            <a:r>
              <a:rPr lang="zh-CN" altLang="en-US" dirty="0"/>
              <a:t>（7）在接口中定义的方法没有声明 访问修饰符，默认为public</a:t>
            </a:r>
          </a:p>
          <a:p>
            <a:pPr>
              <a:buNone/>
            </a:pPr>
            <a:r>
              <a:rPr lang="zh-CN" altLang="en-US" dirty="0"/>
              <a:t>（8）接口不能有构造方法</a:t>
            </a:r>
          </a:p>
          <a:p>
            <a:pPr>
              <a:buNone/>
            </a:pPr>
            <a:r>
              <a:rPr lang="zh-CN" altLang="en-US" dirty="0"/>
              <a:t>（</a:t>
            </a:r>
            <a:r>
              <a:rPr lang="en-US" altLang="zh-CN" dirty="0"/>
              <a:t>9</a:t>
            </a:r>
            <a:r>
              <a:rPr lang="zh-CN" altLang="en-US" dirty="0"/>
              <a:t>）接口不能被实例化</a:t>
            </a:r>
          </a:p>
          <a:p>
            <a:pPr>
              <a:buNone/>
            </a:pPr>
            <a:endParaRPr lang="zh-CN" altLang="en-US" dirty="0"/>
          </a:p>
          <a:p>
            <a:pPr>
              <a:buNone/>
            </a:pPr>
            <a:endParaRPr lang="zh-CN" altLang="en-US" dirty="0"/>
          </a:p>
          <a:p>
            <a:pPr>
              <a:buNone/>
            </a:pPr>
            <a:r>
              <a:rPr lang="zh-CN" altLang="en-US" b="1" dirty="0"/>
              <a:t>面向对象设计原则：</a:t>
            </a:r>
          </a:p>
          <a:p>
            <a:pPr>
              <a:buNone/>
            </a:pPr>
            <a:r>
              <a:rPr lang="zh-CN" altLang="en-US" dirty="0"/>
              <a:t>（1）对修改关闭，对扩展开放</a:t>
            </a:r>
          </a:p>
          <a:p>
            <a:pPr>
              <a:buNone/>
            </a:pPr>
            <a:r>
              <a:rPr lang="zh-CN" altLang="en-US" dirty="0"/>
              <a:t>（2）面向接口编程</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10</a:t>
            </a:r>
            <a:r>
              <a:rPr lang="zh-CN" altLang="en-US" dirty="0"/>
              <a:t>、多态性</a:t>
            </a:r>
            <a:endParaRPr lang="en-US" altLang="zh-CN" dirty="0"/>
          </a:p>
        </p:txBody>
      </p:sp>
      <p:sp>
        <p:nvSpPr>
          <p:cNvPr id="5123" name="内容占位符 4"/>
          <p:cNvSpPr>
            <a:spLocks noGrp="1"/>
          </p:cNvSpPr>
          <p:nvPr>
            <p:ph idx="1"/>
          </p:nvPr>
        </p:nvSpPr>
        <p:spPr/>
        <p:txBody>
          <a:bodyPr>
            <a:normAutofit/>
          </a:bodyPr>
          <a:lstStyle/>
          <a:p>
            <a:pPr>
              <a:buNone/>
            </a:pPr>
            <a:r>
              <a:rPr lang="zh-CN" altLang="en-US" dirty="0"/>
              <a:t>多态是面向对象三大特性之一</a:t>
            </a:r>
            <a:endParaRPr lang="en-US" altLang="zh-CN" dirty="0"/>
          </a:p>
          <a:p>
            <a:pPr>
              <a:buNone/>
            </a:pPr>
            <a:r>
              <a:rPr lang="zh-CN" altLang="en-US" b="1" dirty="0"/>
              <a:t>什么是多态性？</a:t>
            </a:r>
          </a:p>
          <a:p>
            <a:pPr>
              <a:buNone/>
            </a:pPr>
            <a:r>
              <a:rPr lang="en-US" altLang="zh-CN" dirty="0"/>
              <a:t>对象在运行过程中的多种形态。</a:t>
            </a:r>
          </a:p>
          <a:p>
            <a:pPr>
              <a:buNone/>
            </a:pPr>
            <a:endParaRPr lang="en-US" altLang="zh-CN" dirty="0"/>
          </a:p>
          <a:p>
            <a:pPr>
              <a:buNone/>
            </a:pPr>
            <a:r>
              <a:rPr lang="zh-CN" altLang="en-US" dirty="0"/>
              <a:t>多态性我们大概可以分为两类：</a:t>
            </a:r>
            <a:endParaRPr lang="en-US" altLang="zh-CN" dirty="0"/>
          </a:p>
          <a:p>
            <a:pPr>
              <a:buNone/>
            </a:pPr>
            <a:r>
              <a:rPr lang="zh-CN" altLang="en-US" dirty="0"/>
              <a:t>（</a:t>
            </a:r>
            <a:r>
              <a:rPr lang="en-US" altLang="zh-CN" dirty="0"/>
              <a:t>1</a:t>
            </a:r>
            <a:r>
              <a:rPr lang="zh-CN" altLang="en-US" dirty="0"/>
              <a:t>）方法的重载与重写</a:t>
            </a:r>
            <a:endParaRPr lang="en-US" altLang="zh-CN" dirty="0"/>
          </a:p>
          <a:p>
            <a:pPr>
              <a:buNone/>
            </a:pPr>
            <a:r>
              <a:rPr lang="zh-CN" altLang="en-US" dirty="0"/>
              <a:t>（</a:t>
            </a:r>
            <a:r>
              <a:rPr lang="en-US" altLang="zh-CN" dirty="0"/>
              <a:t>2</a:t>
            </a:r>
            <a:r>
              <a:rPr lang="zh-CN" altLang="en-US" dirty="0"/>
              <a:t>）对象的多态性</a:t>
            </a:r>
            <a:endParaRPr lang="en-US" altLang="zh-CN" dirty="0"/>
          </a:p>
          <a:p>
            <a:pPr>
              <a:buNone/>
            </a:pPr>
            <a:endParaRPr lang="zh-CN" altLang="en-US" dirty="0"/>
          </a:p>
          <a:p>
            <a:pPr>
              <a:buNone/>
            </a:pPr>
            <a:r>
              <a:rPr lang="zh-CN" altLang="en-US" b="1" dirty="0"/>
              <a:t>例如：</a:t>
            </a:r>
          </a:p>
          <a:p>
            <a:pPr>
              <a:buNone/>
            </a:pPr>
            <a:r>
              <a:rPr lang="en-US" altLang="zh-CN" dirty="0"/>
              <a:t>//用父类的引用指向子类对象（用大的类型去接受小的类型，向上转型、自动转换）</a:t>
            </a:r>
          </a:p>
          <a:p>
            <a:pPr>
              <a:buNone/>
            </a:pPr>
            <a:r>
              <a:rPr lang="en-US" altLang="zh-CN" dirty="0"/>
              <a:t>Chicken home = new HomeChicken();</a:t>
            </a:r>
          </a:p>
          <a:p>
            <a:pPr>
              <a:buNone/>
            </a:pPr>
            <a:endParaRPr lang="en-US" altLang="zh-CN" dirty="0"/>
          </a:p>
          <a:p>
            <a:pPr>
              <a:buNone/>
            </a:pPr>
            <a:endParaRPr lang="zh-CN" altLang="en-US" b="1" dirty="0"/>
          </a:p>
          <a:p>
            <a:pPr>
              <a:buNone/>
            </a:pPr>
            <a:r>
              <a:rPr lang="zh-CN" altLang="en-US" b="1" dirty="0"/>
              <a:t>结论：</a:t>
            </a:r>
          </a:p>
          <a:p>
            <a:pPr>
              <a:buNone/>
            </a:pPr>
            <a:r>
              <a:rPr lang="en-US" altLang="zh-CN" dirty="0"/>
              <a:t>在编程时针对抽象类型的编写代码，称为面向抽象编程（</a:t>
            </a:r>
            <a:r>
              <a:rPr lang="zh-CN" altLang="en-US" dirty="0"/>
              <a:t>或</a:t>
            </a:r>
            <a:r>
              <a:rPr lang="en-US" altLang="zh-CN" dirty="0"/>
              <a:t>面向接口编程）</a:t>
            </a:r>
          </a:p>
          <a:p>
            <a:pPr>
              <a:buNone/>
            </a:pPr>
            <a:r>
              <a:rPr lang="en-US" altLang="zh-CN" dirty="0"/>
              <a:t>父类通常都定义为抽象类、接口</a:t>
            </a:r>
            <a:endParaRPr lang="en-US" altLang="zh-CN"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课程大纲</a:t>
            </a:r>
          </a:p>
        </p:txBody>
      </p:sp>
      <p:sp>
        <p:nvSpPr>
          <p:cNvPr id="3" name="内容占位符 2"/>
          <p:cNvSpPr>
            <a:spLocks noGrp="1"/>
          </p:cNvSpPr>
          <p:nvPr>
            <p:ph sz="half" idx="2"/>
          </p:nvPr>
        </p:nvSpPr>
        <p:spPr/>
        <p:txBody>
          <a:bodyPr>
            <a:normAutofit lnSpcReduction="10000"/>
          </a:bodyPr>
          <a:lstStyle/>
          <a:p>
            <a:pPr>
              <a:buNone/>
            </a:pPr>
            <a:r>
              <a:rPr lang="en-US" altLang="zh-CN" sz="2000" dirty="0"/>
              <a:t>1</a:t>
            </a:r>
            <a:r>
              <a:rPr lang="zh-CN" altLang="en-US" dirty="0"/>
              <a:t>、继承的基本概念</a:t>
            </a:r>
            <a:endParaRPr lang="en-US" altLang="zh-CN" sz="2000" dirty="0"/>
          </a:p>
          <a:p>
            <a:pPr>
              <a:buNone/>
            </a:pPr>
            <a:r>
              <a:rPr lang="en-US" altLang="zh-CN" sz="2000" dirty="0"/>
              <a:t>2</a:t>
            </a:r>
            <a:r>
              <a:rPr lang="zh-CN" altLang="en-US" dirty="0"/>
              <a:t>、继承的限制</a:t>
            </a:r>
            <a:endParaRPr lang="en-US" altLang="zh-CN" sz="2000" dirty="0"/>
          </a:p>
          <a:p>
            <a:pPr>
              <a:buNone/>
            </a:pPr>
            <a:r>
              <a:rPr lang="en-US" altLang="zh-CN" sz="2000" dirty="0"/>
              <a:t>3</a:t>
            </a:r>
            <a:r>
              <a:rPr lang="zh-CN" altLang="en-US" dirty="0"/>
              <a:t>、子类的实例化过程</a:t>
            </a:r>
            <a:endParaRPr lang="en-US" altLang="zh-CN" sz="2000" dirty="0"/>
          </a:p>
          <a:p>
            <a:pPr>
              <a:buNone/>
            </a:pPr>
            <a:r>
              <a:rPr lang="en-US" altLang="zh-CN" sz="2000" dirty="0"/>
              <a:t>4</a:t>
            </a:r>
            <a:r>
              <a:rPr lang="zh-CN" altLang="en-US" dirty="0"/>
              <a:t>、方法的重写</a:t>
            </a:r>
            <a:endParaRPr lang="en-US" altLang="zh-CN" sz="2000" dirty="0"/>
          </a:p>
          <a:p>
            <a:pPr>
              <a:buNone/>
            </a:pPr>
            <a:r>
              <a:rPr lang="en-US" altLang="zh-CN" sz="2000" dirty="0"/>
              <a:t>5</a:t>
            </a:r>
            <a:r>
              <a:rPr lang="zh-CN" altLang="en-US" sz="2000" dirty="0"/>
              <a:t>、</a:t>
            </a:r>
            <a:r>
              <a:rPr lang="en-US" altLang="zh-CN" dirty="0"/>
              <a:t> super</a:t>
            </a:r>
            <a:r>
              <a:rPr lang="zh-CN" altLang="en-US" dirty="0"/>
              <a:t>关键字</a:t>
            </a:r>
            <a:endParaRPr lang="en-US" altLang="zh-CN" sz="2000" dirty="0"/>
          </a:p>
          <a:p>
            <a:pPr>
              <a:buNone/>
            </a:pPr>
            <a:r>
              <a:rPr lang="en-US" altLang="zh-CN" sz="2000" dirty="0"/>
              <a:t>6</a:t>
            </a:r>
            <a:r>
              <a:rPr lang="zh-CN" altLang="en-US" dirty="0"/>
              <a:t>、继承的应用示例</a:t>
            </a:r>
            <a:endParaRPr lang="en-US" altLang="zh-CN" sz="2000" dirty="0"/>
          </a:p>
          <a:p>
            <a:pPr>
              <a:buNone/>
            </a:pPr>
            <a:r>
              <a:rPr lang="en-US" altLang="zh-CN" sz="2000" dirty="0"/>
              <a:t>7</a:t>
            </a:r>
            <a:r>
              <a:rPr lang="zh-CN" altLang="en-US" sz="2000" dirty="0"/>
              <a:t>、</a:t>
            </a:r>
            <a:r>
              <a:rPr lang="en-US" altLang="zh-CN" dirty="0"/>
              <a:t> final</a:t>
            </a:r>
            <a:r>
              <a:rPr lang="zh-CN" altLang="en-US" dirty="0"/>
              <a:t>关键字</a:t>
            </a:r>
            <a:endParaRPr lang="en-US" altLang="zh-CN" sz="2000" dirty="0"/>
          </a:p>
          <a:p>
            <a:pPr>
              <a:buNone/>
            </a:pPr>
            <a:r>
              <a:rPr lang="en-US" altLang="zh-CN" sz="2000" dirty="0"/>
              <a:t>8</a:t>
            </a:r>
            <a:r>
              <a:rPr lang="zh-CN" altLang="en-US" dirty="0"/>
              <a:t>、抽象类</a:t>
            </a:r>
            <a:endParaRPr lang="en-US" altLang="zh-CN" sz="2000" dirty="0"/>
          </a:p>
          <a:p>
            <a:pPr>
              <a:buNone/>
            </a:pPr>
            <a:r>
              <a:rPr lang="en-US" altLang="zh-CN" dirty="0"/>
              <a:t>9</a:t>
            </a:r>
            <a:r>
              <a:rPr lang="zh-CN" altLang="en-US" dirty="0"/>
              <a:t>、接口</a:t>
            </a:r>
            <a:endParaRPr lang="en-US" altLang="zh-CN" dirty="0"/>
          </a:p>
          <a:p>
            <a:pPr>
              <a:buNone/>
            </a:pPr>
            <a:r>
              <a:rPr lang="en-US" altLang="zh-CN" dirty="0"/>
              <a:t>10</a:t>
            </a:r>
            <a:r>
              <a:rPr lang="zh-CN" altLang="en-US" dirty="0"/>
              <a:t>、多态性</a:t>
            </a:r>
            <a:endParaRPr lang="en-US" altLang="zh-CN" dirty="0"/>
          </a:p>
          <a:p>
            <a:pPr>
              <a:buNone/>
            </a:pPr>
            <a:r>
              <a:rPr lang="en-US" altLang="zh-CN" dirty="0"/>
              <a:t>11</a:t>
            </a:r>
            <a:r>
              <a:rPr lang="zh-CN" altLang="en-US" dirty="0"/>
              <a:t>、</a:t>
            </a:r>
            <a:r>
              <a:rPr lang="en-US" altLang="zh-CN" dirty="0"/>
              <a:t> instanceof</a:t>
            </a:r>
            <a:r>
              <a:rPr lang="zh-CN" altLang="en-US" dirty="0"/>
              <a:t>关键字</a:t>
            </a:r>
            <a:endParaRPr lang="en-US" altLang="zh-CN" dirty="0"/>
          </a:p>
          <a:p>
            <a:pPr>
              <a:buNone/>
            </a:pPr>
            <a:r>
              <a:rPr lang="en-US" altLang="zh-CN" dirty="0"/>
              <a:t>12</a:t>
            </a:r>
            <a:r>
              <a:rPr lang="zh-CN" altLang="en-US" dirty="0"/>
              <a:t>、抽象类应用</a:t>
            </a:r>
            <a:r>
              <a:rPr lang="en-US" altLang="zh-CN" dirty="0"/>
              <a:t>—</a:t>
            </a:r>
            <a:r>
              <a:rPr lang="zh-CN" altLang="en-US" dirty="0"/>
              <a:t>模板方法模式</a:t>
            </a:r>
            <a:endParaRPr lang="en-US" altLang="zh-CN" dirty="0"/>
          </a:p>
          <a:p>
            <a:pPr>
              <a:buNone/>
            </a:pPr>
            <a:r>
              <a:rPr lang="en-US" altLang="zh-CN" dirty="0"/>
              <a:t>13</a:t>
            </a:r>
            <a:r>
              <a:rPr lang="zh-CN" altLang="en-US" dirty="0"/>
              <a:t>、接口应用</a:t>
            </a:r>
            <a:r>
              <a:rPr lang="en-US" altLang="zh-CN" dirty="0"/>
              <a:t>—</a:t>
            </a:r>
            <a:r>
              <a:rPr lang="zh-CN" altLang="en-US" dirty="0"/>
              <a:t>策略模式</a:t>
            </a:r>
            <a:endParaRPr lang="en-US" altLang="zh-CN" dirty="0"/>
          </a:p>
          <a:p>
            <a:pPr>
              <a:buNone/>
            </a:pPr>
            <a:r>
              <a:rPr lang="en-US" altLang="zh-CN" dirty="0"/>
              <a:t>14</a:t>
            </a:r>
            <a:r>
              <a:rPr lang="zh-CN" altLang="en-US" dirty="0"/>
              <a:t>、</a:t>
            </a:r>
            <a:r>
              <a:rPr lang="en-US" altLang="zh-CN" dirty="0"/>
              <a:t> Object</a:t>
            </a:r>
            <a:r>
              <a:rPr lang="zh-CN" altLang="en-US" dirty="0"/>
              <a:t>类</a:t>
            </a:r>
            <a:endParaRPr lang="en-US" altLang="zh-CN" dirty="0"/>
          </a:p>
          <a:p>
            <a:pPr>
              <a:buNone/>
            </a:pPr>
            <a:endParaRPr lang="en-US" altLang="zh-CN" dirty="0"/>
          </a:p>
        </p:txBody>
      </p:sp>
      <p:sp>
        <p:nvSpPr>
          <p:cNvPr id="6" name="内容占位符 5"/>
          <p:cNvSpPr>
            <a:spLocks noGrp="1"/>
          </p:cNvSpPr>
          <p:nvPr>
            <p:ph sz="quarter" idx="4"/>
          </p:nvPr>
        </p:nvSpPr>
        <p:spPr/>
        <p:txBody>
          <a:bodyPr>
            <a:normAutofit/>
          </a:bodyPr>
          <a:lstStyle/>
          <a:p>
            <a:pPr>
              <a:buNone/>
            </a:pPr>
            <a:r>
              <a:rPr lang="en-US" altLang="zh-CN" sz="2000" dirty="0"/>
              <a:t>15</a:t>
            </a:r>
            <a:r>
              <a:rPr lang="zh-CN" altLang="en-US" dirty="0"/>
              <a:t>、简单工厂模式</a:t>
            </a:r>
            <a:endParaRPr lang="en-US" altLang="zh-CN" sz="2000" dirty="0"/>
          </a:p>
          <a:p>
            <a:pPr>
              <a:buNone/>
            </a:pPr>
            <a:r>
              <a:rPr lang="en-US" altLang="zh-CN" sz="2000" dirty="0"/>
              <a:t>16</a:t>
            </a:r>
            <a:r>
              <a:rPr lang="zh-CN" altLang="en-US" dirty="0"/>
              <a:t>、静态代理模式</a:t>
            </a:r>
            <a:endParaRPr lang="en-US" altLang="zh-CN" sz="2000" dirty="0"/>
          </a:p>
          <a:p>
            <a:pPr>
              <a:buNone/>
            </a:pPr>
            <a:r>
              <a:rPr lang="en-US" altLang="zh-CN" sz="2000" dirty="0"/>
              <a:t>17</a:t>
            </a:r>
            <a:r>
              <a:rPr lang="zh-CN" altLang="en-US" dirty="0"/>
              <a:t>、适配器模式</a:t>
            </a:r>
            <a:endParaRPr lang="en-US" altLang="zh-CN" dirty="0"/>
          </a:p>
          <a:p>
            <a:pPr>
              <a:buNone/>
            </a:pPr>
            <a:r>
              <a:rPr lang="en-US" altLang="zh-CN" sz="2000" dirty="0"/>
              <a:t>18</a:t>
            </a:r>
            <a:r>
              <a:rPr lang="zh-CN" altLang="en-US" dirty="0"/>
              <a:t>、内部类</a:t>
            </a:r>
            <a:endParaRPr lang="en-US" altLang="zh-CN" dirty="0"/>
          </a:p>
          <a:p>
            <a:pPr>
              <a:buNone/>
            </a:pPr>
            <a:r>
              <a:rPr lang="en-US" altLang="zh-CN" sz="2000" dirty="0"/>
              <a:t>19</a:t>
            </a:r>
            <a:r>
              <a:rPr lang="zh-CN" altLang="en-US" dirty="0"/>
              <a:t>、数据结构之链表</a:t>
            </a:r>
            <a:endParaRPr lang="en-US" altLang="zh-CN" dirty="0"/>
          </a:p>
          <a:p>
            <a:pPr>
              <a:buNone/>
            </a:pPr>
            <a:r>
              <a:rPr lang="en-US" altLang="zh-CN" sz="2000" dirty="0"/>
              <a:t>20</a:t>
            </a:r>
            <a:r>
              <a:rPr lang="zh-CN" altLang="en-US" dirty="0"/>
              <a:t>、基本数据类型包装类</a:t>
            </a:r>
            <a:endParaRPr lang="en-US" altLang="zh-CN" dirty="0"/>
          </a:p>
          <a:p>
            <a:pPr>
              <a:buNone/>
            </a:pPr>
            <a:r>
              <a:rPr lang="en-US" altLang="zh-CN" sz="2000" dirty="0"/>
              <a:t>21</a:t>
            </a:r>
            <a:r>
              <a:rPr lang="zh-CN" altLang="en-US" dirty="0"/>
              <a:t>、包与访问修饰符</a:t>
            </a:r>
            <a:endParaRPr lang="zh-CN" altLang="en-US" sz="2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10</a:t>
            </a:r>
            <a:r>
              <a:rPr lang="zh-CN" altLang="en-US" dirty="0"/>
              <a:t>、多态性</a:t>
            </a:r>
            <a:endParaRPr lang="en-US" altLang="zh-CN" dirty="0"/>
          </a:p>
        </p:txBody>
      </p:sp>
      <p:sp>
        <p:nvSpPr>
          <p:cNvPr id="5123" name="内容占位符 4"/>
          <p:cNvSpPr>
            <a:spLocks noGrp="1"/>
          </p:cNvSpPr>
          <p:nvPr>
            <p:ph idx="1"/>
          </p:nvPr>
        </p:nvSpPr>
        <p:spPr/>
        <p:txBody>
          <a:bodyPr>
            <a:normAutofit/>
          </a:bodyPr>
          <a:lstStyle/>
          <a:p>
            <a:pPr>
              <a:buNone/>
            </a:pPr>
            <a:r>
              <a:rPr lang="zh-CN" altLang="en-US" b="1" dirty="0"/>
              <a:t>对象的多态性：</a:t>
            </a:r>
            <a:endParaRPr lang="en-US" altLang="zh-CN" b="1" dirty="0"/>
          </a:p>
          <a:p>
            <a:pPr>
              <a:buNone/>
            </a:pPr>
            <a:r>
              <a:rPr lang="zh-CN" altLang="en-US" dirty="0"/>
              <a:t>对象多态性是从继承关系中的多个类而来，</a:t>
            </a:r>
            <a:endParaRPr lang="en-US" altLang="zh-CN" dirty="0"/>
          </a:p>
          <a:p>
            <a:pPr>
              <a:buNone/>
            </a:pPr>
            <a:r>
              <a:rPr lang="zh-CN" altLang="en-US" b="1" dirty="0"/>
              <a:t>向上转型：</a:t>
            </a:r>
            <a:r>
              <a:rPr lang="zh-CN" altLang="en-US" dirty="0"/>
              <a:t>将子类实例转为父类引用</a:t>
            </a:r>
            <a:endParaRPr lang="en-US" altLang="zh-CN" dirty="0"/>
          </a:p>
          <a:p>
            <a:pPr>
              <a:buNone/>
            </a:pPr>
            <a:r>
              <a:rPr lang="zh-CN" altLang="en-US" dirty="0"/>
              <a:t>格式：父类 父类对象</a:t>
            </a:r>
            <a:r>
              <a:rPr lang="en-US" dirty="0"/>
              <a:t> </a:t>
            </a:r>
            <a:r>
              <a:rPr lang="en-US" altLang="zh-CN" dirty="0"/>
              <a:t>= </a:t>
            </a:r>
            <a:r>
              <a:rPr lang="zh-CN" altLang="en-US" dirty="0"/>
              <a:t>子类实例 ；</a:t>
            </a:r>
            <a:r>
              <a:rPr lang="en-US" dirty="0">
                <a:sym typeface="Wingdings" panose="05000000000000000000" pitchFamily="2" charset="2"/>
              </a:rPr>
              <a:t></a:t>
            </a:r>
            <a:r>
              <a:rPr lang="en-US" dirty="0"/>
              <a:t> </a:t>
            </a:r>
            <a:r>
              <a:rPr lang="zh-CN" altLang="en-US" dirty="0"/>
              <a:t>自动转换</a:t>
            </a:r>
          </a:p>
          <a:p>
            <a:pPr>
              <a:buNone/>
            </a:pPr>
            <a:r>
              <a:rPr lang="zh-CN" altLang="en-US" dirty="0"/>
              <a:t>以基本数据类型操作为例：</a:t>
            </a:r>
            <a:r>
              <a:rPr lang="en-US" altLang="zh-CN" dirty="0"/>
              <a:t>int </a:t>
            </a:r>
            <a:r>
              <a:rPr lang="en-US" altLang="zh-CN" dirty="0" err="1"/>
              <a:t>i</a:t>
            </a:r>
            <a:r>
              <a:rPr lang="en-US" altLang="zh-CN" dirty="0"/>
              <a:t> = ‘a' ; </a:t>
            </a:r>
          </a:p>
          <a:p>
            <a:pPr>
              <a:buNone/>
            </a:pPr>
            <a:r>
              <a:rPr lang="zh-CN" altLang="en-US" dirty="0"/>
              <a:t>（因为</a:t>
            </a:r>
            <a:r>
              <a:rPr lang="en-US" altLang="zh-CN" dirty="0"/>
              <a:t>char</a:t>
            </a:r>
            <a:r>
              <a:rPr lang="zh-CN" altLang="en-US" dirty="0"/>
              <a:t>的容量比</a:t>
            </a:r>
            <a:r>
              <a:rPr lang="en-US" altLang="zh-CN" dirty="0"/>
              <a:t>int</a:t>
            </a:r>
            <a:r>
              <a:rPr lang="zh-CN" altLang="en-US" dirty="0"/>
              <a:t>小，所以可以自动完成）</a:t>
            </a:r>
          </a:p>
          <a:p>
            <a:pPr>
              <a:buNone/>
            </a:pPr>
            <a:endParaRPr lang="en-US" altLang="zh-CN" dirty="0"/>
          </a:p>
          <a:p>
            <a:pPr>
              <a:buNone/>
            </a:pPr>
            <a:r>
              <a:rPr lang="zh-CN" altLang="en-US" b="1" dirty="0"/>
              <a:t>向下转型：</a:t>
            </a:r>
            <a:r>
              <a:rPr lang="zh-CN" altLang="en-US" dirty="0"/>
              <a:t>将父类实例转为子类实例</a:t>
            </a:r>
            <a:r>
              <a:rPr lang="en-US" dirty="0"/>
              <a:t> </a:t>
            </a:r>
            <a:endParaRPr lang="zh-CN" altLang="en-US" dirty="0"/>
          </a:p>
          <a:p>
            <a:pPr>
              <a:buNone/>
            </a:pPr>
            <a:r>
              <a:rPr lang="zh-CN" altLang="en-US" dirty="0"/>
              <a:t>格式：子类 子类对象</a:t>
            </a:r>
            <a:r>
              <a:rPr lang="en-US" dirty="0"/>
              <a:t> </a:t>
            </a:r>
            <a:r>
              <a:rPr lang="en-US" altLang="zh-CN" dirty="0"/>
              <a:t>= </a:t>
            </a:r>
            <a:r>
              <a:rPr lang="zh-CN" altLang="en-US" dirty="0"/>
              <a:t>（子类）父类实例 ；强制转换</a:t>
            </a:r>
          </a:p>
          <a:p>
            <a:pPr>
              <a:buNone/>
            </a:pPr>
            <a:r>
              <a:rPr lang="zh-CN" altLang="en-US" dirty="0"/>
              <a:t>以基本数据类型操作为例：</a:t>
            </a:r>
            <a:r>
              <a:rPr lang="en-US" altLang="zh-CN" dirty="0"/>
              <a:t>char c = (char)97; </a:t>
            </a:r>
            <a:endParaRPr lang="en-US" altLang="zh-CN" dirty="0">
              <a:sym typeface="Wingdings" panose="05000000000000000000" pitchFamily="2" charset="2"/>
            </a:endParaRPr>
          </a:p>
          <a:p>
            <a:pPr>
              <a:buNone/>
            </a:pPr>
            <a:r>
              <a:rPr lang="en-US" altLang="zh-CN" dirty="0"/>
              <a:t> </a:t>
            </a:r>
            <a:r>
              <a:rPr lang="zh-CN" altLang="en-US" dirty="0"/>
              <a:t>因为整型是</a:t>
            </a:r>
            <a:r>
              <a:rPr lang="en-US" altLang="zh-CN" dirty="0"/>
              <a:t>4</a:t>
            </a:r>
            <a:r>
              <a:rPr lang="zh-CN" altLang="en-US" dirty="0"/>
              <a:t>个字节比</a:t>
            </a:r>
            <a:r>
              <a:rPr lang="en-US" altLang="zh-CN" dirty="0"/>
              <a:t>char 2</a:t>
            </a:r>
            <a:r>
              <a:rPr lang="zh-CN" altLang="en-US" dirty="0"/>
              <a:t>个字节要大，所以需要强制完成</a:t>
            </a:r>
          </a:p>
          <a:p>
            <a:endParaRPr lang="en-US" altLang="zh-CN" sz="19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10</a:t>
            </a:r>
            <a:r>
              <a:rPr lang="zh-CN" altLang="en-US" dirty="0"/>
              <a:t>、多态性</a:t>
            </a:r>
            <a:endParaRPr lang="en-US" altLang="zh-CN" dirty="0"/>
          </a:p>
        </p:txBody>
      </p:sp>
      <p:sp>
        <p:nvSpPr>
          <p:cNvPr id="5123" name="内容占位符 4"/>
          <p:cNvSpPr>
            <a:spLocks noGrp="1"/>
          </p:cNvSpPr>
          <p:nvPr>
            <p:ph idx="1"/>
          </p:nvPr>
        </p:nvSpPr>
        <p:spPr/>
        <p:txBody>
          <a:bodyPr>
            <a:normAutofit/>
          </a:bodyPr>
          <a:lstStyle/>
          <a:p>
            <a:pPr>
              <a:buFontTx/>
              <a:buNone/>
            </a:pPr>
            <a:r>
              <a:rPr lang="zh-CN" altLang="en-US" dirty="0"/>
              <a:t>多态性小结：</a:t>
            </a:r>
            <a:endParaRPr lang="en-US" altLang="zh-CN" dirty="0"/>
          </a:p>
          <a:p>
            <a:pPr>
              <a:buFontTx/>
              <a:buNone/>
            </a:pPr>
            <a:r>
              <a:rPr lang="en-US" altLang="zh-CN" dirty="0"/>
              <a:t>1</a:t>
            </a:r>
            <a:r>
              <a:rPr lang="zh-CN" altLang="en-US" dirty="0"/>
              <a:t>、方法的重载与重写就是方法的多态性表现</a:t>
            </a:r>
            <a:endParaRPr lang="en-US" altLang="zh-CN" dirty="0"/>
          </a:p>
          <a:p>
            <a:pPr>
              <a:buFontTx/>
              <a:buNone/>
            </a:pPr>
            <a:r>
              <a:rPr lang="en-US" altLang="zh-CN" dirty="0"/>
              <a:t>2</a:t>
            </a:r>
            <a:r>
              <a:rPr lang="zh-CN" altLang="en-US" dirty="0"/>
              <a:t>、多个子类就是父类中的多种形态</a:t>
            </a:r>
            <a:endParaRPr lang="en-US" altLang="zh-CN" dirty="0"/>
          </a:p>
          <a:p>
            <a:pPr>
              <a:buFontTx/>
              <a:buNone/>
            </a:pPr>
            <a:r>
              <a:rPr lang="en-US" altLang="zh-CN" dirty="0"/>
              <a:t>3</a:t>
            </a:r>
            <a:r>
              <a:rPr lang="zh-CN" altLang="en-US" dirty="0"/>
              <a:t>、父类引用可以指向子类对象，自动转换</a:t>
            </a:r>
            <a:endParaRPr lang="en-US" altLang="zh-CN" dirty="0"/>
          </a:p>
          <a:p>
            <a:pPr>
              <a:buFontTx/>
              <a:buNone/>
            </a:pPr>
            <a:r>
              <a:rPr lang="en-US" altLang="zh-CN" dirty="0"/>
              <a:t>4</a:t>
            </a:r>
            <a:r>
              <a:rPr lang="zh-CN" altLang="en-US" dirty="0"/>
              <a:t>、子类对象指向父类引用需要强制转换（注意：类型不对会报异常）</a:t>
            </a:r>
            <a:endParaRPr lang="en-US" altLang="zh-CN" dirty="0"/>
          </a:p>
          <a:p>
            <a:pPr>
              <a:buFontTx/>
              <a:buNone/>
            </a:pPr>
            <a:r>
              <a:rPr lang="en-US" altLang="zh-CN" dirty="0"/>
              <a:t>5</a:t>
            </a:r>
            <a:r>
              <a:rPr lang="zh-CN" altLang="en-US" dirty="0"/>
              <a:t>、在实际开发中尽量使用父类引用（更利于扩展）</a:t>
            </a:r>
            <a:endParaRPr lang="en-US" altLang="zh-CN" dirty="0"/>
          </a:p>
          <a:p>
            <a:endParaRPr lang="en-US" altLang="zh-CN" sz="19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11</a:t>
            </a:r>
            <a:r>
              <a:rPr lang="zh-CN" altLang="en-US" dirty="0"/>
              <a:t>、</a:t>
            </a:r>
            <a:r>
              <a:rPr lang="en-US" altLang="zh-CN" dirty="0"/>
              <a:t> instanceof</a:t>
            </a:r>
            <a:r>
              <a:rPr lang="zh-CN" altLang="en-US" dirty="0"/>
              <a:t>关键字</a:t>
            </a:r>
            <a:endParaRPr lang="en-US" altLang="zh-CN" dirty="0"/>
          </a:p>
        </p:txBody>
      </p:sp>
      <p:sp>
        <p:nvSpPr>
          <p:cNvPr id="5123" name="内容占位符 4"/>
          <p:cNvSpPr>
            <a:spLocks noGrp="1"/>
          </p:cNvSpPr>
          <p:nvPr>
            <p:ph idx="1"/>
          </p:nvPr>
        </p:nvSpPr>
        <p:spPr/>
        <p:txBody>
          <a:bodyPr>
            <a:normAutofit/>
          </a:bodyPr>
          <a:lstStyle/>
          <a:p>
            <a:pPr>
              <a:buNone/>
            </a:pPr>
            <a:r>
              <a:rPr lang="en-US" altLang="zh-CN" b="1" dirty="0">
                <a:solidFill>
                  <a:schemeClr val="tx1"/>
                </a:solidFill>
                <a:sym typeface="+mn-ea"/>
              </a:rPr>
              <a:t>instanceof </a:t>
            </a:r>
            <a:r>
              <a:rPr lang="zh-CN" altLang="en-US" dirty="0"/>
              <a:t>是用于检查对象是否为指定的类型，通常在把父类引用强制转换为子类引用时要使用，以避免发生类型转换异常（ClassCastException）。</a:t>
            </a:r>
          </a:p>
          <a:p>
            <a:pPr>
              <a:buNone/>
            </a:pPr>
            <a:endParaRPr lang="zh-CN" altLang="en-US" dirty="0"/>
          </a:p>
          <a:p>
            <a:pPr>
              <a:buNone/>
            </a:pPr>
            <a:r>
              <a:rPr lang="zh-CN" altLang="en-US" dirty="0"/>
              <a:t>语法格式如下：</a:t>
            </a:r>
          </a:p>
          <a:p>
            <a:pPr>
              <a:buNone/>
            </a:pPr>
            <a:r>
              <a:rPr lang="zh-CN" altLang="en-US" dirty="0"/>
              <a:t>对象</a:t>
            </a:r>
            <a:r>
              <a:rPr lang="en-US" dirty="0"/>
              <a:t> </a:t>
            </a:r>
            <a:r>
              <a:rPr lang="en-US" altLang="zh-CN" dirty="0">
                <a:solidFill>
                  <a:srgbClr val="FF0000"/>
                </a:solidFill>
              </a:rPr>
              <a:t>instanceof</a:t>
            </a:r>
            <a:r>
              <a:rPr lang="en-US" altLang="zh-CN" dirty="0"/>
              <a:t> </a:t>
            </a:r>
            <a:r>
              <a:rPr lang="zh-CN" altLang="en-US" dirty="0"/>
              <a:t>类 型</a:t>
            </a:r>
            <a:r>
              <a:rPr lang="en-US" altLang="zh-CN" dirty="0"/>
              <a:t>	</a:t>
            </a:r>
            <a:r>
              <a:rPr lang="zh-CN" altLang="en-US" dirty="0">
                <a:sym typeface="Wingdings" panose="05000000000000000000" pitchFamily="2" charset="2"/>
              </a:rPr>
              <a:t>－－</a:t>
            </a:r>
            <a:r>
              <a:rPr lang="zh-CN" altLang="en-US" dirty="0"/>
              <a:t>返回</a:t>
            </a:r>
            <a:r>
              <a:rPr lang="en-US" altLang="zh-CN" dirty="0" err="1"/>
              <a:t>boolean</a:t>
            </a:r>
            <a:r>
              <a:rPr lang="zh-CN" altLang="en-US" dirty="0"/>
              <a:t>类型值</a:t>
            </a:r>
          </a:p>
          <a:p>
            <a:pPr>
              <a:buNone/>
            </a:pPr>
            <a:endParaRPr lang="zh-CN" altLang="en-US" dirty="0"/>
          </a:p>
          <a:p>
            <a:pPr>
              <a:buNone/>
            </a:pPr>
            <a:r>
              <a:rPr lang="zh-CN" altLang="zh-CN" dirty="0"/>
              <a:t>示例：</a:t>
            </a:r>
          </a:p>
          <a:p>
            <a:pPr>
              <a:buNone/>
            </a:pPr>
            <a:r>
              <a:rPr lang="en-US" altLang="zh-CN" dirty="0"/>
              <a:t>if(homeChicken </a:t>
            </a:r>
            <a:r>
              <a:rPr lang="en-US" altLang="zh-CN" dirty="0">
                <a:solidFill>
                  <a:srgbClr val="FF0000"/>
                </a:solidFill>
              </a:rPr>
              <a:t>instanceof </a:t>
            </a:r>
            <a:r>
              <a:rPr lang="en-US" altLang="zh-CN" dirty="0"/>
              <a:t>Chicken){</a:t>
            </a:r>
          </a:p>
          <a:p>
            <a:pPr>
              <a:buNone/>
            </a:pPr>
            <a:r>
              <a:rPr lang="en-US" altLang="zh-CN" dirty="0"/>
              <a:t>	//...</a:t>
            </a:r>
          </a:p>
          <a:p>
            <a:pPr>
              <a:buNone/>
            </a:pPr>
            <a:r>
              <a:rPr lang="en-US" altLang="zh-CN" dirty="0"/>
              <a:t>}</a:t>
            </a:r>
          </a:p>
          <a:p>
            <a:pPr>
              <a:buNone/>
            </a:pPr>
            <a:endParaRPr lang="en-US" altLang="zh-CN" dirty="0">
              <a:solidFill>
                <a:srgbClr val="FF0000"/>
              </a:solidFill>
            </a:endParaRPr>
          </a:p>
          <a:p>
            <a:pPr>
              <a:buNone/>
            </a:pPr>
            <a:r>
              <a:rPr lang="zh-CN" altLang="en-US" dirty="0">
                <a:solidFill>
                  <a:srgbClr val="FF0000"/>
                </a:solidFill>
              </a:rPr>
              <a:t>该语句一般用于判断一个对象是否为某个类的实例，是返回</a:t>
            </a:r>
            <a:r>
              <a:rPr lang="en-US" altLang="zh-CN" dirty="0">
                <a:solidFill>
                  <a:srgbClr val="FF0000"/>
                </a:solidFill>
              </a:rPr>
              <a:t>true</a:t>
            </a:r>
            <a:r>
              <a:rPr lang="zh-CN" altLang="en-US" dirty="0">
                <a:solidFill>
                  <a:srgbClr val="FF0000"/>
                </a:solidFill>
              </a:rPr>
              <a:t>，否返回</a:t>
            </a:r>
            <a:r>
              <a:rPr lang="en-US" altLang="zh-CN" dirty="0">
                <a:solidFill>
                  <a:srgbClr val="FF0000"/>
                </a:solidFill>
              </a:rPr>
              <a:t>false</a:t>
            </a:r>
          </a:p>
          <a:p>
            <a:pPr>
              <a:buNone/>
            </a:pPr>
            <a:endParaRPr lang="en-US" altLang="zh-CN" dirty="0">
              <a:solidFill>
                <a:srgbClr val="FF0000"/>
              </a:solidFill>
            </a:endParaRPr>
          </a:p>
          <a:p>
            <a:pPr>
              <a:buNone/>
            </a:pPr>
            <a:endParaRPr lang="en-US" altLang="zh-CN" dirty="0">
              <a:solidFill>
                <a:srgbClr val="FF0000"/>
              </a:solidFill>
            </a:endParaRPr>
          </a:p>
          <a:p>
            <a:pPr>
              <a:buNone/>
            </a:pPr>
            <a:endParaRPr lang="en-US" altLang="zh-CN" dirty="0">
              <a:solidFill>
                <a:srgbClr val="FF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11</a:t>
            </a:r>
            <a:r>
              <a:rPr lang="zh-CN" altLang="en-US" dirty="0"/>
              <a:t>、</a:t>
            </a:r>
            <a:r>
              <a:rPr lang="en-US" altLang="zh-CN" dirty="0"/>
              <a:t> instanceof</a:t>
            </a:r>
            <a:r>
              <a:rPr lang="zh-CN" altLang="en-US" dirty="0"/>
              <a:t>关键字</a:t>
            </a:r>
            <a:endParaRPr lang="en-US" altLang="zh-CN" sz="4200" dirty="0"/>
          </a:p>
        </p:txBody>
      </p:sp>
      <p:sp>
        <p:nvSpPr>
          <p:cNvPr id="5123" name="内容占位符 4"/>
          <p:cNvSpPr>
            <a:spLocks noGrp="1"/>
          </p:cNvSpPr>
          <p:nvPr>
            <p:ph idx="1"/>
          </p:nvPr>
        </p:nvSpPr>
        <p:spPr/>
        <p:txBody>
          <a:bodyPr/>
          <a:lstStyle/>
          <a:p>
            <a:pPr>
              <a:buNone/>
              <a:defRPr/>
            </a:pPr>
            <a:r>
              <a:rPr lang="zh-CN" altLang="en-US" b="1" dirty="0"/>
              <a:t>父类的设计法则</a:t>
            </a:r>
          </a:p>
          <a:p>
            <a:pPr>
              <a:buNone/>
              <a:defRPr/>
            </a:pPr>
            <a:r>
              <a:rPr lang="zh-CN" altLang="en-US" dirty="0"/>
              <a:t>通过</a:t>
            </a:r>
            <a:r>
              <a:rPr lang="en-US" altLang="zh-CN" dirty="0"/>
              <a:t>instanceof</a:t>
            </a:r>
            <a:r>
              <a:rPr lang="zh-CN" altLang="en-US" dirty="0"/>
              <a:t>关键字，我们可以很方便 的检查对象的类型，但如果一个父类的子类过多，这样的判断还是显得很繁琐，那么如何去设计一个父类呢？</a:t>
            </a:r>
            <a:endParaRPr lang="en-US" altLang="zh-CN" dirty="0"/>
          </a:p>
          <a:p>
            <a:pPr>
              <a:buNone/>
              <a:defRPr/>
            </a:pPr>
            <a:r>
              <a:rPr lang="en-US" altLang="zh-CN" dirty="0"/>
              <a:t>1</a:t>
            </a:r>
            <a:r>
              <a:rPr lang="zh-CN" altLang="en-US" dirty="0"/>
              <a:t>、父类通常情况下都设计为抽象类或接口，其中优先考虑接口，如接口不能满足才考虑抽象类。</a:t>
            </a:r>
            <a:endParaRPr lang="en-US" altLang="zh-CN" dirty="0"/>
          </a:p>
          <a:p>
            <a:pPr>
              <a:buNone/>
              <a:defRPr/>
            </a:pPr>
            <a:r>
              <a:rPr lang="en-US" altLang="zh-CN" dirty="0"/>
              <a:t>2</a:t>
            </a:r>
            <a:r>
              <a:rPr lang="zh-CN" altLang="en-US" dirty="0"/>
              <a:t>、一个具体的类尽可能不去继承另一个具体类，这样的好处是无需检查对象是否为父类的对象。</a:t>
            </a:r>
            <a:endParaRPr lang="en-US" altLang="zh-CN" sz="1900" dirty="0">
              <a:solidFill>
                <a:srgbClr val="FF0000"/>
              </a:solidFill>
            </a:endParaRPr>
          </a:p>
          <a:p>
            <a:pPr>
              <a:buNone/>
              <a:defRPr/>
            </a:pPr>
            <a:endParaRPr lang="en-US" altLang="zh-C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12</a:t>
            </a:r>
            <a:r>
              <a:rPr lang="zh-CN" altLang="en-US" dirty="0"/>
              <a:t>、抽象类应用</a:t>
            </a:r>
            <a:r>
              <a:rPr lang="en-US" altLang="zh-CN" dirty="0"/>
              <a:t>—</a:t>
            </a:r>
            <a:r>
              <a:rPr lang="zh-CN" altLang="en-US" dirty="0"/>
              <a:t>模板方法模式</a:t>
            </a:r>
            <a:endParaRPr lang="en-US" altLang="zh-CN" dirty="0"/>
          </a:p>
        </p:txBody>
      </p:sp>
      <p:sp>
        <p:nvSpPr>
          <p:cNvPr id="5123" name="内容占位符 4"/>
          <p:cNvSpPr>
            <a:spLocks noGrp="1"/>
          </p:cNvSpPr>
          <p:nvPr>
            <p:ph idx="1"/>
          </p:nvPr>
        </p:nvSpPr>
        <p:spPr/>
        <p:txBody>
          <a:bodyPr>
            <a:normAutofit/>
          </a:bodyPr>
          <a:lstStyle/>
          <a:p>
            <a:r>
              <a:rPr lang="zh-CN" altLang="en-US" sz="2000" dirty="0"/>
              <a:t>模板方法模式（</a:t>
            </a:r>
            <a:r>
              <a:rPr lang="en-US" altLang="zh-CN" sz="2000" dirty="0"/>
              <a:t>Templete Method</a:t>
            </a:r>
            <a:r>
              <a:rPr lang="zh-CN" altLang="en-US" sz="2000" dirty="0"/>
              <a:t>）：定义一个操作中的算法的骨架，而将一些可变部分的实现延迟到子类中。模版方法模式使得子类可以不改变一个算法的结构即可重新定义该算法的某些特定的步骤。</a:t>
            </a:r>
            <a:endParaRPr lang="en-US" altLang="zh-CN" sz="2000" dirty="0">
              <a:solidFill>
                <a:srgbClr val="FF0000"/>
              </a:solidFill>
            </a:endParaRPr>
          </a:p>
          <a:p>
            <a:endParaRPr lang="en-US" altLang="zh-CN" sz="2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13</a:t>
            </a:r>
            <a:r>
              <a:rPr lang="zh-CN" altLang="en-US" dirty="0"/>
              <a:t>、接口应用</a:t>
            </a:r>
            <a:r>
              <a:rPr lang="en-US" altLang="zh-CN" dirty="0"/>
              <a:t>—</a:t>
            </a:r>
            <a:r>
              <a:rPr lang="zh-CN" altLang="en-US" dirty="0"/>
              <a:t>策略模式</a:t>
            </a:r>
            <a:endParaRPr lang="en-US" altLang="zh-CN" dirty="0"/>
          </a:p>
        </p:txBody>
      </p:sp>
      <p:sp>
        <p:nvSpPr>
          <p:cNvPr id="6147" name="内容占位符 2"/>
          <p:cNvSpPr>
            <a:spLocks noGrp="1"/>
          </p:cNvSpPr>
          <p:nvPr>
            <p:ph idx="1"/>
          </p:nvPr>
        </p:nvSpPr>
        <p:spPr/>
        <p:txBody>
          <a:bodyPr>
            <a:normAutofit/>
          </a:bodyPr>
          <a:lstStyle/>
          <a:p>
            <a:r>
              <a:rPr lang="zh-CN" altLang="en-US" sz="2000" dirty="0"/>
              <a:t>策略模式（</a:t>
            </a:r>
            <a:r>
              <a:rPr lang="en-US" altLang="zh-CN" sz="2000" dirty="0"/>
              <a:t>Strategy Pattern</a:t>
            </a:r>
            <a:r>
              <a:rPr lang="zh-CN" altLang="en-US" sz="2000" dirty="0"/>
              <a:t>），定义了一系列的算法，将每一种算法封装起来并可以相互替换使用，策略模式让算法独立于使用它的客户应用而独立变化。</a:t>
            </a:r>
            <a:endParaRPr lang="en-US" altLang="zh-CN" sz="2000" dirty="0"/>
          </a:p>
          <a:p>
            <a:endParaRPr lang="en-US" altLang="zh-CN" sz="2000" dirty="0"/>
          </a:p>
          <a:p>
            <a:r>
              <a:rPr lang="en-US" altLang="zh-CN" sz="2000" dirty="0"/>
              <a:t>OO</a:t>
            </a:r>
            <a:r>
              <a:rPr lang="zh-CN" altLang="en-US" sz="2000" dirty="0"/>
              <a:t>设计原则：</a:t>
            </a:r>
            <a:endParaRPr lang="en-US" altLang="zh-CN" sz="2000" dirty="0"/>
          </a:p>
          <a:p>
            <a:r>
              <a:rPr lang="en-US" altLang="zh-CN" sz="2000" dirty="0"/>
              <a:t>1</a:t>
            </a:r>
            <a:r>
              <a:rPr lang="zh-CN" altLang="en-US" sz="2000" dirty="0"/>
              <a:t>、面向接口编程（面向抽象编程）</a:t>
            </a:r>
            <a:endParaRPr lang="en-US" altLang="zh-CN" sz="2000" dirty="0"/>
          </a:p>
          <a:p>
            <a:r>
              <a:rPr lang="en-US" altLang="zh-CN" sz="2000" dirty="0">
                <a:solidFill>
                  <a:srgbClr val="FF0000"/>
                </a:solidFill>
              </a:rPr>
              <a:t>2</a:t>
            </a:r>
            <a:r>
              <a:rPr lang="zh-CN" altLang="en-US" sz="2000" dirty="0">
                <a:solidFill>
                  <a:srgbClr val="FF0000"/>
                </a:solidFill>
              </a:rPr>
              <a:t>、封装变化</a:t>
            </a:r>
            <a:endParaRPr lang="en-US" altLang="zh-CN" sz="2000" dirty="0">
              <a:solidFill>
                <a:srgbClr val="FF0000"/>
              </a:solidFill>
            </a:endParaRPr>
          </a:p>
          <a:p>
            <a:r>
              <a:rPr lang="en-US" altLang="zh-CN" sz="2000" dirty="0">
                <a:solidFill>
                  <a:srgbClr val="FF0000"/>
                </a:solidFill>
              </a:rPr>
              <a:t>3</a:t>
            </a:r>
            <a:r>
              <a:rPr lang="zh-CN" altLang="en-US" sz="2000" dirty="0">
                <a:solidFill>
                  <a:srgbClr val="FF0000"/>
                </a:solidFill>
              </a:rPr>
              <a:t>、多用组合，少用继承</a:t>
            </a:r>
            <a:endParaRPr lang="en-US" altLang="zh-CN" sz="2000" dirty="0">
              <a:solidFill>
                <a:srgbClr val="FF0000"/>
              </a:solidFill>
            </a:endParaRPr>
          </a:p>
          <a:p>
            <a:endParaRPr lang="en-US" altLang="zh-CN" sz="2000" dirty="0">
              <a:solidFill>
                <a:srgbClr val="FF0000"/>
              </a:solidFill>
            </a:endParaRPr>
          </a:p>
          <a:p>
            <a:endParaRPr lang="zh-CN" altLang="en-US" sz="2000" dirty="0">
              <a:solidFill>
                <a:srgbClr val="FF000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14</a:t>
            </a:r>
            <a:r>
              <a:rPr lang="zh-CN" altLang="en-US" dirty="0"/>
              <a:t>、</a:t>
            </a:r>
            <a:r>
              <a:rPr lang="en-US" altLang="zh-CN" dirty="0"/>
              <a:t> Object</a:t>
            </a:r>
            <a:r>
              <a:rPr lang="zh-CN" altLang="en-US" dirty="0"/>
              <a:t>类</a:t>
            </a:r>
            <a:endParaRPr lang="en-US" altLang="zh-CN" dirty="0"/>
          </a:p>
        </p:txBody>
      </p:sp>
      <p:sp>
        <p:nvSpPr>
          <p:cNvPr id="5123" name="内容占位符 4"/>
          <p:cNvSpPr>
            <a:spLocks noGrp="1"/>
          </p:cNvSpPr>
          <p:nvPr>
            <p:ph idx="1"/>
          </p:nvPr>
        </p:nvSpPr>
        <p:spPr/>
        <p:txBody>
          <a:bodyPr>
            <a:normAutofit/>
          </a:bodyPr>
          <a:lstStyle/>
          <a:p>
            <a:r>
              <a:rPr lang="en-US" altLang="zh-CN" sz="2000" b="1" dirty="0"/>
              <a:t>Object</a:t>
            </a:r>
            <a:r>
              <a:rPr lang="zh-CN" altLang="en-US" sz="2000" b="1" dirty="0"/>
              <a:t>类</a:t>
            </a:r>
            <a:r>
              <a:rPr lang="en-US" altLang="zh-CN" sz="2000" b="1" dirty="0"/>
              <a:t> </a:t>
            </a:r>
            <a:r>
              <a:rPr lang="zh-CN" altLang="en-US" sz="2000" b="1" dirty="0"/>
              <a:t>是类层次结构的根类。</a:t>
            </a:r>
            <a:endParaRPr lang="en-US" altLang="zh-CN" sz="2000" b="1" dirty="0"/>
          </a:p>
          <a:p>
            <a:r>
              <a:rPr lang="zh-CN" altLang="en-US" sz="2000" dirty="0"/>
              <a:t>每个类都使用 </a:t>
            </a:r>
            <a:r>
              <a:rPr lang="en-US" altLang="zh-CN" sz="2000" dirty="0"/>
              <a:t>Object </a:t>
            </a:r>
            <a:r>
              <a:rPr lang="zh-CN" altLang="en-US" sz="2000" dirty="0"/>
              <a:t>作为超类。所有对象（包括数组）都实现这个类的方法</a:t>
            </a:r>
            <a:endParaRPr lang="en-US" altLang="zh-CN" sz="2000" dirty="0"/>
          </a:p>
          <a:p>
            <a:endParaRPr lang="en-US" altLang="zh-CN" sz="2000" dirty="0"/>
          </a:p>
          <a:p>
            <a:r>
              <a:rPr lang="zh-CN" altLang="en-US" sz="2000" dirty="0"/>
              <a:t>所有类都是</a:t>
            </a:r>
            <a:r>
              <a:rPr lang="en-US" altLang="zh-CN" sz="2000" dirty="0"/>
              <a:t>Object</a:t>
            </a:r>
            <a:r>
              <a:rPr lang="zh-CN" altLang="en-US" sz="2000" dirty="0"/>
              <a:t>类的子类。</a:t>
            </a:r>
            <a:endParaRPr lang="en-US" altLang="zh-CN" sz="2000" dirty="0"/>
          </a:p>
        </p:txBody>
      </p:sp>
      <p:sp>
        <p:nvSpPr>
          <p:cNvPr id="5124" name="AutoShape 5" descr="http://t2.baidu.com/it/u=2239195314,3880007843&amp;fm=23&amp;gp=0.jpg"/>
          <p:cNvSpPr>
            <a:spLocks noChangeAspect="1" noChangeArrowheads="1"/>
          </p:cNvSpPr>
          <p:nvPr/>
        </p:nvSpPr>
        <p:spPr bwMode="auto">
          <a:xfrm>
            <a:off x="188034" y="-151686"/>
            <a:ext cx="384069" cy="320041"/>
          </a:xfrm>
          <a:prstGeom prst="rect">
            <a:avLst/>
          </a:prstGeom>
          <a:noFill/>
          <a:ln w="9525">
            <a:noFill/>
            <a:miter lim="800000"/>
          </a:ln>
        </p:spPr>
        <p:txBody>
          <a:bodyPr lIns="106985" tIns="53492" rIns="106985" bIns="53492"/>
          <a:lstStyle/>
          <a:p>
            <a:endParaRPr lang="zh-CN" altLang="en-US"/>
          </a:p>
        </p:txBody>
      </p:sp>
      <p:sp>
        <p:nvSpPr>
          <p:cNvPr id="5125" name="AutoShape 7" descr="http://t2.baidu.com/it/u=2239195314,3880007843&amp;fm=23&amp;gp=0.jpg"/>
          <p:cNvSpPr>
            <a:spLocks noChangeAspect="1" noChangeArrowheads="1"/>
          </p:cNvSpPr>
          <p:nvPr/>
        </p:nvSpPr>
        <p:spPr bwMode="auto">
          <a:xfrm>
            <a:off x="188034" y="-151686"/>
            <a:ext cx="384069" cy="320041"/>
          </a:xfrm>
          <a:prstGeom prst="rect">
            <a:avLst/>
          </a:prstGeom>
          <a:noFill/>
          <a:ln w="9525">
            <a:noFill/>
            <a:miter lim="800000"/>
          </a:ln>
        </p:spPr>
        <p:txBody>
          <a:bodyPr lIns="106985" tIns="53492" rIns="106985" bIns="53492"/>
          <a:lstStyle/>
          <a:p>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14</a:t>
            </a:r>
            <a:r>
              <a:rPr lang="zh-CN" altLang="en-US" dirty="0"/>
              <a:t>、</a:t>
            </a:r>
            <a:r>
              <a:rPr lang="en-US" altLang="zh-CN" dirty="0"/>
              <a:t> Object</a:t>
            </a:r>
            <a:r>
              <a:rPr lang="zh-CN" altLang="en-US" dirty="0"/>
              <a:t>类</a:t>
            </a:r>
            <a:endParaRPr lang="en-US" altLang="zh-CN" dirty="0"/>
          </a:p>
        </p:txBody>
      </p:sp>
      <p:sp>
        <p:nvSpPr>
          <p:cNvPr id="6147" name="内容占位符 2"/>
          <p:cNvSpPr>
            <a:spLocks noGrp="1"/>
          </p:cNvSpPr>
          <p:nvPr>
            <p:ph idx="1"/>
          </p:nvPr>
        </p:nvSpPr>
        <p:spPr/>
        <p:txBody>
          <a:bodyPr>
            <a:normAutofit/>
          </a:bodyPr>
          <a:lstStyle/>
          <a:p>
            <a:r>
              <a:rPr lang="en-US" altLang="zh-CN" sz="2000" dirty="0"/>
              <a:t>public String </a:t>
            </a:r>
            <a:r>
              <a:rPr lang="en-US" altLang="zh-CN" sz="2000" b="1" dirty="0"/>
              <a:t>toString</a:t>
            </a:r>
            <a:r>
              <a:rPr lang="en-US" altLang="zh-CN" sz="2000" dirty="0"/>
              <a:t>()</a:t>
            </a:r>
            <a:r>
              <a:rPr lang="zh-CN" altLang="en-US" sz="2000" dirty="0"/>
              <a:t>方法</a:t>
            </a:r>
            <a:endParaRPr lang="en-US" altLang="zh-CN" sz="2000" dirty="0"/>
          </a:p>
          <a:p>
            <a:r>
              <a:rPr lang="zh-CN" altLang="en-US" sz="2000" dirty="0"/>
              <a:t>返回该对象的字符串表示。</a:t>
            </a:r>
            <a:endParaRPr lang="en-US" altLang="zh-CN" sz="2000" dirty="0"/>
          </a:p>
          <a:p>
            <a:r>
              <a:rPr lang="zh-CN" altLang="en-US" sz="2000" dirty="0"/>
              <a:t>通常，</a:t>
            </a:r>
            <a:r>
              <a:rPr lang="en-US" altLang="zh-CN" sz="2000" dirty="0"/>
              <a:t>toString </a:t>
            </a:r>
            <a:r>
              <a:rPr lang="zh-CN" altLang="en-US" sz="2000" dirty="0"/>
              <a:t>方法会返回一个“以文本方式表示”此对象的字符串。结果应是一个简明且易于读懂的信息表达式。建议所有子类都重写此方法。 </a:t>
            </a:r>
          </a:p>
          <a:p>
            <a:endParaRPr lang="zh-CN" altLang="en-US" sz="2000" dirty="0">
              <a:solidFill>
                <a:srgbClr val="FF0000"/>
              </a:solidFill>
            </a:endParaRPr>
          </a:p>
          <a:p>
            <a:r>
              <a:rPr lang="en-US" altLang="zh-CN" sz="2000" dirty="0">
                <a:sym typeface="+mn-ea"/>
              </a:rPr>
              <a:t>public boolean </a:t>
            </a:r>
            <a:r>
              <a:rPr lang="en-US" altLang="zh-CN" sz="2000" b="1" dirty="0">
                <a:sym typeface="+mn-ea"/>
              </a:rPr>
              <a:t>equals</a:t>
            </a:r>
            <a:r>
              <a:rPr lang="en-US" altLang="zh-CN" sz="2000" dirty="0">
                <a:sym typeface="+mn-ea"/>
              </a:rPr>
              <a:t>(Object </a:t>
            </a:r>
            <a:r>
              <a:rPr lang="en-US" altLang="zh-CN" sz="2000" dirty="0" err="1">
                <a:sym typeface="+mn-ea"/>
              </a:rPr>
              <a:t>obj</a:t>
            </a:r>
            <a:r>
              <a:rPr lang="en-US" altLang="zh-CN" sz="2000" dirty="0">
                <a:sym typeface="+mn-ea"/>
              </a:rPr>
              <a:t>) </a:t>
            </a:r>
            <a:endParaRPr lang="en-US" altLang="zh-CN" sz="2000" dirty="0"/>
          </a:p>
          <a:p>
            <a:r>
              <a:rPr lang="zh-CN" altLang="en-US" sz="2000" dirty="0">
                <a:sym typeface="+mn-ea"/>
              </a:rPr>
              <a:t>指示其他某个对象是否与此对象“相等”。 </a:t>
            </a:r>
            <a:r>
              <a:rPr lang="en-US" altLang="zh-CN" sz="2000" dirty="0">
                <a:sym typeface="+mn-ea"/>
              </a:rPr>
              <a:t>equals </a:t>
            </a:r>
            <a:r>
              <a:rPr lang="zh-CN" altLang="en-US" sz="2000" dirty="0">
                <a:sym typeface="+mn-ea"/>
              </a:rPr>
              <a:t>方法在非空对象引用上实现相等关系： </a:t>
            </a:r>
            <a:endParaRPr lang="zh-CN" altLang="en-US" sz="2000" dirty="0"/>
          </a:p>
          <a:p>
            <a:r>
              <a:rPr lang="zh-CN" altLang="en-US" sz="2000" dirty="0">
                <a:sym typeface="+mn-ea"/>
              </a:rPr>
              <a:t>自反性</a:t>
            </a:r>
            <a:endParaRPr lang="en-US" sz="2000" dirty="0"/>
          </a:p>
          <a:p>
            <a:r>
              <a:rPr lang="zh-CN" altLang="en-US" sz="2000" dirty="0">
                <a:sym typeface="+mn-ea"/>
              </a:rPr>
              <a:t>对称性</a:t>
            </a:r>
            <a:endParaRPr lang="en-US" sz="2000" dirty="0"/>
          </a:p>
          <a:p>
            <a:r>
              <a:rPr lang="zh-CN" altLang="en-US" sz="2000" dirty="0">
                <a:sym typeface="+mn-ea"/>
              </a:rPr>
              <a:t>传递性</a:t>
            </a:r>
            <a:endParaRPr lang="en-US" sz="2000" dirty="0"/>
          </a:p>
          <a:p>
            <a:r>
              <a:rPr lang="zh-CN" altLang="en-US" sz="2000" dirty="0">
                <a:sym typeface="+mn-ea"/>
              </a:rPr>
              <a:t>一致性</a:t>
            </a:r>
            <a:endParaRPr lang="zh-CN" altLang="en-US" sz="2000" dirty="0">
              <a:solidFill>
                <a:srgbClr val="FF0000"/>
              </a:solidFill>
            </a:endParaRPr>
          </a:p>
          <a:p>
            <a:endParaRPr lang="zh-CN" altLang="en-US" sz="2000" dirty="0">
              <a:solidFill>
                <a:srgbClr val="FF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14</a:t>
            </a:r>
            <a:r>
              <a:rPr lang="zh-CN" altLang="en-US" dirty="0"/>
              <a:t>、</a:t>
            </a:r>
            <a:r>
              <a:rPr lang="en-US" altLang="zh-CN" dirty="0"/>
              <a:t> Object</a:t>
            </a:r>
            <a:r>
              <a:rPr lang="zh-CN" altLang="en-US" dirty="0"/>
              <a:t>类</a:t>
            </a:r>
            <a:endParaRPr lang="en-US" altLang="zh-CN" sz="5100" dirty="0"/>
          </a:p>
        </p:txBody>
      </p:sp>
      <p:sp>
        <p:nvSpPr>
          <p:cNvPr id="7171" name="内容占位符 2"/>
          <p:cNvSpPr>
            <a:spLocks noGrp="1"/>
          </p:cNvSpPr>
          <p:nvPr>
            <p:ph idx="1"/>
          </p:nvPr>
        </p:nvSpPr>
        <p:spPr/>
        <p:txBody>
          <a:bodyPr>
            <a:normAutofit/>
          </a:bodyPr>
          <a:lstStyle/>
          <a:p>
            <a:r>
              <a:rPr lang="zh-CN" altLang="en-US" sz="2000" b="1" dirty="0">
                <a:solidFill>
                  <a:schemeClr val="tx1"/>
                </a:solidFill>
              </a:rPr>
              <a:t>protected void finalize()throws Throwable</a:t>
            </a:r>
          </a:p>
          <a:p>
            <a:r>
              <a:rPr lang="zh-CN" altLang="en-US" sz="2000" dirty="0">
                <a:solidFill>
                  <a:schemeClr val="tx1"/>
                </a:solidFill>
              </a:rPr>
              <a:t>当垃圾回收器确定不存在对该对象的更多引用时，由对象的垃圾回收器调用此方法。子类</a:t>
            </a:r>
          </a:p>
          <a:p>
            <a:r>
              <a:rPr lang="zh-CN" altLang="en-US" sz="2000" dirty="0">
                <a:solidFill>
                  <a:schemeClr val="tx1"/>
                </a:solidFill>
              </a:rPr>
              <a:t>重写 finalize 方法，以配置系统资源或执行其他清除。 </a:t>
            </a:r>
          </a:p>
          <a:p>
            <a:endParaRPr lang="zh-CN" altLang="en-US" sz="2000" dirty="0">
              <a:solidFill>
                <a:schemeClr val="tx1"/>
              </a:solidFill>
            </a:endParaRPr>
          </a:p>
          <a:p>
            <a:r>
              <a:rPr lang="zh-CN" altLang="en-US" sz="2000" b="1" dirty="0">
                <a:solidFill>
                  <a:schemeClr val="tx1"/>
                </a:solidFill>
              </a:rPr>
              <a:t>public final Class&lt;?&gt; getClass()</a:t>
            </a:r>
          </a:p>
          <a:p>
            <a:r>
              <a:rPr lang="zh-CN" altLang="en-US" sz="2000" dirty="0">
                <a:solidFill>
                  <a:schemeClr val="tx1"/>
                </a:solidFill>
              </a:rPr>
              <a:t>返回此 Object 的运行时类。</a:t>
            </a:r>
          </a:p>
          <a:p>
            <a:endParaRPr lang="zh-CN" altLang="en-US" sz="2000" dirty="0">
              <a:solidFill>
                <a:schemeClr val="tx1"/>
              </a:solidFill>
            </a:endParaRPr>
          </a:p>
          <a:p>
            <a:endParaRPr lang="zh-CN" altLang="en-US" sz="2000" dirty="0">
              <a:solidFill>
                <a:schemeClr val="tx1"/>
              </a:solidFill>
            </a:endParaRPr>
          </a:p>
          <a:p>
            <a:r>
              <a:rPr lang="zh-CN" altLang="zh-CN" sz="2000" dirty="0">
                <a:solidFill>
                  <a:schemeClr val="tx1"/>
                </a:solidFill>
              </a:rPr>
              <a:t>其它方法在后续章节中详解。</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15</a:t>
            </a:r>
            <a:r>
              <a:rPr lang="zh-CN" altLang="en-US" dirty="0"/>
              <a:t>、 简单工厂模式</a:t>
            </a:r>
            <a:endParaRPr lang="en-US" altLang="zh-CN" sz="4400" dirty="0"/>
          </a:p>
        </p:txBody>
      </p:sp>
      <p:sp>
        <p:nvSpPr>
          <p:cNvPr id="5123" name="内容占位符 4"/>
          <p:cNvSpPr>
            <a:spLocks noGrp="1"/>
          </p:cNvSpPr>
          <p:nvPr>
            <p:ph idx="1"/>
          </p:nvPr>
        </p:nvSpPr>
        <p:spPr/>
        <p:txBody>
          <a:bodyPr>
            <a:normAutofit/>
          </a:bodyPr>
          <a:lstStyle/>
          <a:p>
            <a:r>
              <a:rPr lang="zh-CN" altLang="en-US" sz="2000" dirty="0"/>
              <a:t>简单工厂模式是由一个工厂对象决定创建出哪一种产品类的实例。简单工厂模式是工厂模式家族中最简单实用的模式。</a:t>
            </a:r>
            <a:endParaRPr lang="en-US" altLang="zh-CN" sz="2000" dirty="0"/>
          </a:p>
        </p:txBody>
      </p:sp>
      <p:pic>
        <p:nvPicPr>
          <p:cNvPr id="1026" name="Picture 2"/>
          <p:cNvPicPr>
            <a:picLocks noChangeAspect="1" noChangeArrowheads="1"/>
          </p:cNvPicPr>
          <p:nvPr/>
        </p:nvPicPr>
        <p:blipFill>
          <a:blip r:embed="rId3"/>
          <a:srcRect/>
          <a:stretch>
            <a:fillRect/>
          </a:stretch>
        </p:blipFill>
        <p:spPr bwMode="auto">
          <a:xfrm>
            <a:off x="403187" y="3457574"/>
            <a:ext cx="5181600" cy="2886075"/>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a:t>
            </a:r>
            <a:r>
              <a:rPr lang="zh-CN" altLang="en-US" dirty="0"/>
              <a:t>、继承的基本概念</a:t>
            </a:r>
            <a:endParaRPr lang="en-US" altLang="zh-CN" sz="4200" dirty="0"/>
          </a:p>
        </p:txBody>
      </p:sp>
      <p:sp>
        <p:nvSpPr>
          <p:cNvPr id="5123" name="内容占位符 4"/>
          <p:cNvSpPr>
            <a:spLocks noGrp="1"/>
          </p:cNvSpPr>
          <p:nvPr>
            <p:ph idx="1"/>
          </p:nvPr>
        </p:nvSpPr>
        <p:spPr/>
        <p:txBody>
          <a:bodyPr>
            <a:normAutofit/>
          </a:bodyPr>
          <a:lstStyle/>
          <a:p>
            <a:r>
              <a:rPr lang="en-US" altLang="zh-CN" dirty="0"/>
              <a:t>继承是从已有的类创建新类的过程</a:t>
            </a:r>
            <a:r>
              <a:rPr lang="zh-CN" altLang="zh-CN" dirty="0"/>
              <a:t>。</a:t>
            </a:r>
          </a:p>
          <a:p>
            <a:r>
              <a:rPr lang="en-US" altLang="zh-CN" dirty="0"/>
              <a:t>1</a:t>
            </a:r>
            <a:r>
              <a:rPr lang="zh-CN" altLang="en-US" dirty="0"/>
              <a:t>、继承是面向对象三大特征之一</a:t>
            </a:r>
            <a:endParaRPr lang="en-US" altLang="zh-CN" dirty="0"/>
          </a:p>
          <a:p>
            <a:r>
              <a:rPr lang="en-US" altLang="zh-CN" dirty="0"/>
              <a:t>2</a:t>
            </a:r>
            <a:r>
              <a:rPr lang="zh-CN" altLang="en-US" dirty="0"/>
              <a:t>、被继承的类称为父类（超类），继承父类的类称为子类（派生类）</a:t>
            </a:r>
            <a:endParaRPr lang="en-US" altLang="zh-CN" dirty="0"/>
          </a:p>
          <a:p>
            <a:r>
              <a:rPr lang="en-US" altLang="zh-CN" dirty="0"/>
              <a:t>3</a:t>
            </a:r>
            <a:r>
              <a:rPr lang="zh-CN" altLang="en-US" dirty="0"/>
              <a:t>、继承是指一个对象直接使用另一对象的属性和方法。</a:t>
            </a:r>
            <a:endParaRPr lang="en-US" altLang="zh-CN" dirty="0"/>
          </a:p>
          <a:p>
            <a:r>
              <a:rPr lang="en-US" altLang="zh-CN" dirty="0"/>
              <a:t>4</a:t>
            </a:r>
            <a:r>
              <a:rPr lang="zh-CN" altLang="en-US" dirty="0"/>
              <a:t>、通过继承可以实现代码重用</a:t>
            </a:r>
            <a:endParaRPr lang="en-US" altLang="zh-CN" dirty="0"/>
          </a:p>
        </p:txBody>
      </p:sp>
      <p:pic>
        <p:nvPicPr>
          <p:cNvPr id="5124" name="Picture 5" descr="D:\vince\图片1.jpg"/>
          <p:cNvPicPr>
            <a:picLocks noChangeAspect="1" noChangeArrowheads="1"/>
          </p:cNvPicPr>
          <p:nvPr/>
        </p:nvPicPr>
        <p:blipFill>
          <a:blip r:embed="rId2"/>
          <a:srcRect/>
          <a:stretch>
            <a:fillRect/>
          </a:stretch>
        </p:blipFill>
        <p:spPr bwMode="auto">
          <a:xfrm>
            <a:off x="321271" y="3154675"/>
            <a:ext cx="6641619" cy="3071834"/>
          </a:xfrm>
          <a:prstGeom prst="rect">
            <a:avLst/>
          </a:prstGeom>
          <a:noFill/>
          <a:ln w="9525">
            <a:noFill/>
            <a:miter lim="800000"/>
            <a:headEnd/>
            <a:tailEnd/>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16</a:t>
            </a:r>
            <a:r>
              <a:rPr lang="zh-CN" altLang="en-US" dirty="0"/>
              <a:t>、静态代理模式</a:t>
            </a:r>
            <a:endParaRPr lang="en-US" altLang="zh-CN" sz="4400" dirty="0"/>
          </a:p>
        </p:txBody>
      </p:sp>
      <p:sp>
        <p:nvSpPr>
          <p:cNvPr id="5123" name="内容占位符 4"/>
          <p:cNvSpPr>
            <a:spLocks noGrp="1"/>
          </p:cNvSpPr>
          <p:nvPr>
            <p:ph idx="1"/>
          </p:nvPr>
        </p:nvSpPr>
        <p:spPr/>
        <p:txBody>
          <a:bodyPr>
            <a:normAutofit/>
          </a:bodyPr>
          <a:lstStyle/>
          <a:p>
            <a:r>
              <a:rPr lang="zh-CN" altLang="en-US" sz="2000" dirty="0"/>
              <a:t>代理模式（</a:t>
            </a:r>
            <a:r>
              <a:rPr lang="en-US" altLang="zh-CN" sz="2000" dirty="0"/>
              <a:t>Proxy</a:t>
            </a:r>
            <a:r>
              <a:rPr lang="zh-CN" altLang="en-US" sz="2000" dirty="0"/>
              <a:t>）：为其他对象提供一种代理以控制对这个对象的访问。</a:t>
            </a:r>
          </a:p>
          <a:p>
            <a:r>
              <a:rPr lang="zh-CN" altLang="en-US" sz="2000" dirty="0"/>
              <a:t>代理模式说白了就是“真实对象”的代表，在访问对象时引入一定程度的间接性，因为这种间接性可以附加多种用途。</a:t>
            </a:r>
            <a:endParaRPr lang="en-US" altLang="zh-CN" sz="20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17</a:t>
            </a:r>
            <a:r>
              <a:rPr lang="zh-CN" altLang="en-US" dirty="0"/>
              <a:t>、适配器模式</a:t>
            </a:r>
            <a:endParaRPr lang="en-US" altLang="zh-CN" dirty="0"/>
          </a:p>
        </p:txBody>
      </p:sp>
      <p:sp>
        <p:nvSpPr>
          <p:cNvPr id="5123" name="内容占位符 4"/>
          <p:cNvSpPr>
            <a:spLocks noGrp="1"/>
          </p:cNvSpPr>
          <p:nvPr>
            <p:ph idx="1"/>
          </p:nvPr>
        </p:nvSpPr>
        <p:spPr/>
        <p:txBody>
          <a:bodyPr>
            <a:normAutofit/>
          </a:bodyPr>
          <a:lstStyle/>
          <a:p>
            <a:r>
              <a:rPr lang="zh-CN" altLang="en-US" dirty="0"/>
              <a:t>适配器模式（</a:t>
            </a:r>
            <a:r>
              <a:rPr lang="en-US" altLang="zh-CN" dirty="0"/>
              <a:t> Adapter </a:t>
            </a:r>
            <a:r>
              <a:rPr lang="zh-CN" altLang="en-US" dirty="0"/>
              <a:t>）：将一个类的接口转换成客户希望的另外一个接口。适配器模式使得原本由于接口不兼容而不能一起工作的那些类可以一起工作。</a:t>
            </a:r>
            <a:endParaRPr lang="en-US" altLang="zh-CN" dirty="0"/>
          </a:p>
          <a:p>
            <a:endParaRPr lang="en-US" altLang="zh-CN" dirty="0"/>
          </a:p>
          <a:p>
            <a:r>
              <a:rPr lang="en-US" altLang="zh-CN" b="1" dirty="0"/>
              <a:t>OO</a:t>
            </a:r>
            <a:r>
              <a:rPr lang="zh-CN" altLang="en-US" b="1" dirty="0"/>
              <a:t>设计原则：</a:t>
            </a:r>
            <a:endParaRPr lang="en-US" altLang="zh-CN" b="1" dirty="0"/>
          </a:p>
          <a:p>
            <a:r>
              <a:rPr lang="en-US" altLang="zh-CN" dirty="0"/>
              <a:t>1</a:t>
            </a:r>
            <a:r>
              <a:rPr lang="zh-CN" altLang="en-US" dirty="0"/>
              <a:t>、面向接口编程（面向抽象编程）</a:t>
            </a:r>
            <a:endParaRPr lang="en-US" altLang="zh-CN" dirty="0"/>
          </a:p>
          <a:p>
            <a:r>
              <a:rPr lang="en-US" altLang="zh-CN" dirty="0"/>
              <a:t>2</a:t>
            </a:r>
            <a:r>
              <a:rPr lang="zh-CN" altLang="en-US" dirty="0"/>
              <a:t>、封装变化</a:t>
            </a:r>
            <a:endParaRPr lang="en-US" altLang="zh-CN" dirty="0"/>
          </a:p>
          <a:p>
            <a:r>
              <a:rPr lang="en-US" altLang="zh-CN" dirty="0"/>
              <a:t>3</a:t>
            </a:r>
            <a:r>
              <a:rPr lang="zh-CN" altLang="en-US" dirty="0"/>
              <a:t>、多用组合，少用继承</a:t>
            </a:r>
            <a:endParaRPr lang="en-US" altLang="zh-CN" dirty="0"/>
          </a:p>
          <a:p>
            <a:r>
              <a:rPr lang="en-US" altLang="zh-CN" dirty="0">
                <a:solidFill>
                  <a:srgbClr val="FF0000"/>
                </a:solidFill>
              </a:rPr>
              <a:t>4</a:t>
            </a:r>
            <a:r>
              <a:rPr lang="zh-CN" altLang="en-US" dirty="0">
                <a:solidFill>
                  <a:srgbClr val="FF0000"/>
                </a:solidFill>
              </a:rPr>
              <a:t>、对修改关闭，对扩展开放</a:t>
            </a:r>
          </a:p>
          <a:p>
            <a:endParaRPr lang="en-US" altLang="zh-CN" dirty="0"/>
          </a:p>
        </p:txBody>
      </p:sp>
      <p:pic>
        <p:nvPicPr>
          <p:cNvPr id="1026" name="Picture 2" descr="C:\Users\vince\Pictures\111.png"/>
          <p:cNvPicPr>
            <a:picLocks noChangeAspect="1" noChangeArrowheads="1"/>
          </p:cNvPicPr>
          <p:nvPr/>
        </p:nvPicPr>
        <p:blipFill>
          <a:blip r:embed="rId2"/>
          <a:srcRect/>
          <a:stretch>
            <a:fillRect/>
          </a:stretch>
        </p:blipFill>
        <p:spPr bwMode="auto">
          <a:xfrm>
            <a:off x="6618293" y="2308865"/>
            <a:ext cx="3952878" cy="2005965"/>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randombar(horizontal)">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34" presetClass="entr" presetSubtype="0" fill="hold" nodeType="clickEffect">
                                  <p:stCondLst>
                                    <p:cond delay="0"/>
                                  </p:stCondLst>
                                  <p:childTnLst>
                                    <p:set>
                                      <p:cBhvr>
                                        <p:cTn id="11" dur="1" fill="hold">
                                          <p:stCondLst>
                                            <p:cond delay="0"/>
                                          </p:stCondLst>
                                        </p:cTn>
                                        <p:tgtEl>
                                          <p:spTgt spid="5123">
                                            <p:txEl>
                                              <p:pRg st="2" end="2"/>
                                            </p:txEl>
                                          </p:spTgt>
                                        </p:tgtEl>
                                        <p:attrNameLst>
                                          <p:attrName>style.visibility</p:attrName>
                                        </p:attrNameLst>
                                      </p:cBhvr>
                                      <p:to>
                                        <p:strVal val="visible"/>
                                      </p:to>
                                    </p:set>
                                    <p:anim from="(-#ppt_w/2)" to="(#ppt_x)" calcmode="lin" valueType="num">
                                      <p:cBhvr>
                                        <p:cTn id="12" dur="600" fill="hold">
                                          <p:stCondLst>
                                            <p:cond delay="0"/>
                                          </p:stCondLst>
                                        </p:cTn>
                                        <p:tgtEl>
                                          <p:spTgt spid="5123">
                                            <p:txEl>
                                              <p:pRg st="2" end="2"/>
                                            </p:txEl>
                                          </p:spTgt>
                                        </p:tgtEl>
                                        <p:attrNameLst>
                                          <p:attrName>ppt_x</p:attrName>
                                        </p:attrNameLst>
                                      </p:cBhvr>
                                    </p:anim>
                                    <p:anim from="0" to="-1.0" calcmode="lin" valueType="num">
                                      <p:cBhvr>
                                        <p:cTn id="13" dur="200" decel="50000" autoRev="1" fill="hold">
                                          <p:stCondLst>
                                            <p:cond delay="600"/>
                                          </p:stCondLst>
                                        </p:cTn>
                                        <p:tgtEl>
                                          <p:spTgt spid="5123">
                                            <p:txEl>
                                              <p:pRg st="2" end="2"/>
                                            </p:txEl>
                                          </p:spTgt>
                                        </p:tgtEl>
                                        <p:attrNameLst>
                                          <p:attrName>xshear</p:attrName>
                                        </p:attrNameLst>
                                      </p:cBhvr>
                                    </p:anim>
                                    <p:animScale>
                                      <p:cBhvr>
                                        <p:cTn id="14" dur="200" decel="100000" autoRev="1" fill="hold">
                                          <p:stCondLst>
                                            <p:cond delay="600"/>
                                          </p:stCondLst>
                                        </p:cTn>
                                        <p:tgtEl>
                                          <p:spTgt spid="5123">
                                            <p:txEl>
                                              <p:pRg st="2" end="2"/>
                                            </p:txEl>
                                          </p:spTgt>
                                        </p:tgtEl>
                                      </p:cBhvr>
                                      <p:from x="100000" y="100000"/>
                                      <p:to x="80000" y="100000"/>
                                    </p:animScale>
                                    <p:anim by="(#ppt_h/3+#ppt_w*0.1)" calcmode="lin" valueType="num">
                                      <p:cBhvr additive="sum">
                                        <p:cTn id="15" dur="200" decel="100000" autoRev="1" fill="hold">
                                          <p:stCondLst>
                                            <p:cond delay="600"/>
                                          </p:stCondLst>
                                        </p:cTn>
                                        <p:tgtEl>
                                          <p:spTgt spid="5123">
                                            <p:txEl>
                                              <p:pRg st="2" end="2"/>
                                            </p:txEl>
                                          </p:spTgt>
                                        </p:tgtEl>
                                        <p:attrNameLst>
                                          <p:attrName>ppt_x</p:attrName>
                                        </p:attrNameLst>
                                      </p:cBhvr>
                                    </p:anim>
                                  </p:childTnLst>
                                </p:cTn>
                              </p:par>
                              <p:par>
                                <p:cTn id="16" presetID="34" presetClass="entr" presetSubtype="0" fill="hold" nodeType="withEffect">
                                  <p:stCondLst>
                                    <p:cond delay="0"/>
                                  </p:stCondLst>
                                  <p:childTnLst>
                                    <p:set>
                                      <p:cBhvr>
                                        <p:cTn id="17" dur="1" fill="hold">
                                          <p:stCondLst>
                                            <p:cond delay="0"/>
                                          </p:stCondLst>
                                        </p:cTn>
                                        <p:tgtEl>
                                          <p:spTgt spid="5123">
                                            <p:txEl>
                                              <p:pRg st="3" end="3"/>
                                            </p:txEl>
                                          </p:spTgt>
                                        </p:tgtEl>
                                        <p:attrNameLst>
                                          <p:attrName>style.visibility</p:attrName>
                                        </p:attrNameLst>
                                      </p:cBhvr>
                                      <p:to>
                                        <p:strVal val="visible"/>
                                      </p:to>
                                    </p:set>
                                    <p:anim from="(-#ppt_w/2)" to="(#ppt_x)" calcmode="lin" valueType="num">
                                      <p:cBhvr>
                                        <p:cTn id="18" dur="600" fill="hold">
                                          <p:stCondLst>
                                            <p:cond delay="0"/>
                                          </p:stCondLst>
                                        </p:cTn>
                                        <p:tgtEl>
                                          <p:spTgt spid="5123">
                                            <p:txEl>
                                              <p:pRg st="3" end="3"/>
                                            </p:txEl>
                                          </p:spTgt>
                                        </p:tgtEl>
                                        <p:attrNameLst>
                                          <p:attrName>ppt_x</p:attrName>
                                        </p:attrNameLst>
                                      </p:cBhvr>
                                    </p:anim>
                                    <p:anim from="0" to="-1.0" calcmode="lin" valueType="num">
                                      <p:cBhvr>
                                        <p:cTn id="19" dur="200" decel="50000" autoRev="1" fill="hold">
                                          <p:stCondLst>
                                            <p:cond delay="600"/>
                                          </p:stCondLst>
                                        </p:cTn>
                                        <p:tgtEl>
                                          <p:spTgt spid="5123">
                                            <p:txEl>
                                              <p:pRg st="3" end="3"/>
                                            </p:txEl>
                                          </p:spTgt>
                                        </p:tgtEl>
                                        <p:attrNameLst>
                                          <p:attrName>xshear</p:attrName>
                                        </p:attrNameLst>
                                      </p:cBhvr>
                                    </p:anim>
                                    <p:animScale>
                                      <p:cBhvr>
                                        <p:cTn id="20" dur="200" decel="100000" autoRev="1" fill="hold">
                                          <p:stCondLst>
                                            <p:cond delay="600"/>
                                          </p:stCondLst>
                                        </p:cTn>
                                        <p:tgtEl>
                                          <p:spTgt spid="5123">
                                            <p:txEl>
                                              <p:pRg st="3" end="3"/>
                                            </p:txEl>
                                          </p:spTgt>
                                        </p:tgtEl>
                                      </p:cBhvr>
                                      <p:from x="100000" y="100000"/>
                                      <p:to x="80000" y="100000"/>
                                    </p:animScale>
                                    <p:anim by="(#ppt_h/3+#ppt_w*0.1)" calcmode="lin" valueType="num">
                                      <p:cBhvr additive="sum">
                                        <p:cTn id="21" dur="200" decel="100000" autoRev="1" fill="hold">
                                          <p:stCondLst>
                                            <p:cond delay="600"/>
                                          </p:stCondLst>
                                        </p:cTn>
                                        <p:tgtEl>
                                          <p:spTgt spid="5123">
                                            <p:txEl>
                                              <p:pRg st="3" end="3"/>
                                            </p:txEl>
                                          </p:spTgt>
                                        </p:tgtEl>
                                        <p:attrNameLst>
                                          <p:attrName>ppt_x</p:attrName>
                                        </p:attrNameLst>
                                      </p:cBhvr>
                                    </p:anim>
                                  </p:childTnLst>
                                </p:cTn>
                              </p:par>
                              <p:par>
                                <p:cTn id="22" presetID="34" presetClass="entr" presetSubtype="0" fill="hold" nodeType="withEffect">
                                  <p:stCondLst>
                                    <p:cond delay="0"/>
                                  </p:stCondLst>
                                  <p:childTnLst>
                                    <p:set>
                                      <p:cBhvr>
                                        <p:cTn id="23" dur="1" fill="hold">
                                          <p:stCondLst>
                                            <p:cond delay="0"/>
                                          </p:stCondLst>
                                        </p:cTn>
                                        <p:tgtEl>
                                          <p:spTgt spid="5123">
                                            <p:txEl>
                                              <p:pRg st="4" end="4"/>
                                            </p:txEl>
                                          </p:spTgt>
                                        </p:tgtEl>
                                        <p:attrNameLst>
                                          <p:attrName>style.visibility</p:attrName>
                                        </p:attrNameLst>
                                      </p:cBhvr>
                                      <p:to>
                                        <p:strVal val="visible"/>
                                      </p:to>
                                    </p:set>
                                    <p:anim from="(-#ppt_w/2)" to="(#ppt_x)" calcmode="lin" valueType="num">
                                      <p:cBhvr>
                                        <p:cTn id="24" dur="600" fill="hold">
                                          <p:stCondLst>
                                            <p:cond delay="0"/>
                                          </p:stCondLst>
                                        </p:cTn>
                                        <p:tgtEl>
                                          <p:spTgt spid="5123">
                                            <p:txEl>
                                              <p:pRg st="4" end="4"/>
                                            </p:txEl>
                                          </p:spTgt>
                                        </p:tgtEl>
                                        <p:attrNameLst>
                                          <p:attrName>ppt_x</p:attrName>
                                        </p:attrNameLst>
                                      </p:cBhvr>
                                    </p:anim>
                                    <p:anim from="0" to="-1.0" calcmode="lin" valueType="num">
                                      <p:cBhvr>
                                        <p:cTn id="25" dur="200" decel="50000" autoRev="1" fill="hold">
                                          <p:stCondLst>
                                            <p:cond delay="600"/>
                                          </p:stCondLst>
                                        </p:cTn>
                                        <p:tgtEl>
                                          <p:spTgt spid="5123">
                                            <p:txEl>
                                              <p:pRg st="4" end="4"/>
                                            </p:txEl>
                                          </p:spTgt>
                                        </p:tgtEl>
                                        <p:attrNameLst>
                                          <p:attrName>xshear</p:attrName>
                                        </p:attrNameLst>
                                      </p:cBhvr>
                                    </p:anim>
                                    <p:animScale>
                                      <p:cBhvr>
                                        <p:cTn id="26" dur="200" decel="100000" autoRev="1" fill="hold">
                                          <p:stCondLst>
                                            <p:cond delay="600"/>
                                          </p:stCondLst>
                                        </p:cTn>
                                        <p:tgtEl>
                                          <p:spTgt spid="5123">
                                            <p:txEl>
                                              <p:pRg st="4" end="4"/>
                                            </p:txEl>
                                          </p:spTgt>
                                        </p:tgtEl>
                                      </p:cBhvr>
                                      <p:from x="100000" y="100000"/>
                                      <p:to x="80000" y="100000"/>
                                    </p:animScale>
                                    <p:anim by="(#ppt_h/3+#ppt_w*0.1)" calcmode="lin" valueType="num">
                                      <p:cBhvr additive="sum">
                                        <p:cTn id="27" dur="200" decel="100000" autoRev="1" fill="hold">
                                          <p:stCondLst>
                                            <p:cond delay="600"/>
                                          </p:stCondLst>
                                        </p:cTn>
                                        <p:tgtEl>
                                          <p:spTgt spid="5123">
                                            <p:txEl>
                                              <p:pRg st="4" end="4"/>
                                            </p:txEl>
                                          </p:spTgt>
                                        </p:tgtEl>
                                        <p:attrNameLst>
                                          <p:attrName>ppt_x</p:attrName>
                                        </p:attrNameLst>
                                      </p:cBhvr>
                                    </p:anim>
                                  </p:childTnLst>
                                </p:cTn>
                              </p:par>
                              <p:par>
                                <p:cTn id="28" presetID="34" presetClass="entr" presetSubtype="0" fill="hold" nodeType="withEffect">
                                  <p:stCondLst>
                                    <p:cond delay="0"/>
                                  </p:stCondLst>
                                  <p:childTnLst>
                                    <p:set>
                                      <p:cBhvr>
                                        <p:cTn id="29" dur="1" fill="hold">
                                          <p:stCondLst>
                                            <p:cond delay="0"/>
                                          </p:stCondLst>
                                        </p:cTn>
                                        <p:tgtEl>
                                          <p:spTgt spid="5123">
                                            <p:txEl>
                                              <p:pRg st="5" end="5"/>
                                            </p:txEl>
                                          </p:spTgt>
                                        </p:tgtEl>
                                        <p:attrNameLst>
                                          <p:attrName>style.visibility</p:attrName>
                                        </p:attrNameLst>
                                      </p:cBhvr>
                                      <p:to>
                                        <p:strVal val="visible"/>
                                      </p:to>
                                    </p:set>
                                    <p:anim from="(-#ppt_w/2)" to="(#ppt_x)" calcmode="lin" valueType="num">
                                      <p:cBhvr>
                                        <p:cTn id="30" dur="600" fill="hold">
                                          <p:stCondLst>
                                            <p:cond delay="0"/>
                                          </p:stCondLst>
                                        </p:cTn>
                                        <p:tgtEl>
                                          <p:spTgt spid="5123">
                                            <p:txEl>
                                              <p:pRg st="5" end="5"/>
                                            </p:txEl>
                                          </p:spTgt>
                                        </p:tgtEl>
                                        <p:attrNameLst>
                                          <p:attrName>ppt_x</p:attrName>
                                        </p:attrNameLst>
                                      </p:cBhvr>
                                    </p:anim>
                                    <p:anim from="0" to="-1.0" calcmode="lin" valueType="num">
                                      <p:cBhvr>
                                        <p:cTn id="31" dur="200" decel="50000" autoRev="1" fill="hold">
                                          <p:stCondLst>
                                            <p:cond delay="600"/>
                                          </p:stCondLst>
                                        </p:cTn>
                                        <p:tgtEl>
                                          <p:spTgt spid="5123">
                                            <p:txEl>
                                              <p:pRg st="5" end="5"/>
                                            </p:txEl>
                                          </p:spTgt>
                                        </p:tgtEl>
                                        <p:attrNameLst>
                                          <p:attrName>xshear</p:attrName>
                                        </p:attrNameLst>
                                      </p:cBhvr>
                                    </p:anim>
                                    <p:animScale>
                                      <p:cBhvr>
                                        <p:cTn id="32" dur="200" decel="100000" autoRev="1" fill="hold">
                                          <p:stCondLst>
                                            <p:cond delay="600"/>
                                          </p:stCondLst>
                                        </p:cTn>
                                        <p:tgtEl>
                                          <p:spTgt spid="5123">
                                            <p:txEl>
                                              <p:pRg st="5" end="5"/>
                                            </p:txEl>
                                          </p:spTgt>
                                        </p:tgtEl>
                                      </p:cBhvr>
                                      <p:from x="100000" y="100000"/>
                                      <p:to x="80000" y="100000"/>
                                    </p:animScale>
                                    <p:anim by="(#ppt_h/3+#ppt_w*0.1)" calcmode="lin" valueType="num">
                                      <p:cBhvr additive="sum">
                                        <p:cTn id="33" dur="200" decel="100000" autoRev="1" fill="hold">
                                          <p:stCondLst>
                                            <p:cond delay="600"/>
                                          </p:stCondLst>
                                        </p:cTn>
                                        <p:tgtEl>
                                          <p:spTgt spid="5123">
                                            <p:txEl>
                                              <p:pRg st="5" end="5"/>
                                            </p:txEl>
                                          </p:spTgt>
                                        </p:tgtEl>
                                        <p:attrNameLst>
                                          <p:attrName>ppt_x</p:attrName>
                                        </p:attrNameLst>
                                      </p:cBhvr>
                                    </p:anim>
                                  </p:childTnLst>
                                </p:cTn>
                              </p:par>
                              <p:par>
                                <p:cTn id="34" presetID="34" presetClass="entr" presetSubtype="0" fill="hold" nodeType="withEffect">
                                  <p:stCondLst>
                                    <p:cond delay="0"/>
                                  </p:stCondLst>
                                  <p:childTnLst>
                                    <p:set>
                                      <p:cBhvr>
                                        <p:cTn id="35" dur="1" fill="hold">
                                          <p:stCondLst>
                                            <p:cond delay="0"/>
                                          </p:stCondLst>
                                        </p:cTn>
                                        <p:tgtEl>
                                          <p:spTgt spid="5123">
                                            <p:txEl>
                                              <p:pRg st="6" end="6"/>
                                            </p:txEl>
                                          </p:spTgt>
                                        </p:tgtEl>
                                        <p:attrNameLst>
                                          <p:attrName>style.visibility</p:attrName>
                                        </p:attrNameLst>
                                      </p:cBhvr>
                                      <p:to>
                                        <p:strVal val="visible"/>
                                      </p:to>
                                    </p:set>
                                    <p:anim from="(-#ppt_w/2)" to="(#ppt_x)" calcmode="lin" valueType="num">
                                      <p:cBhvr>
                                        <p:cTn id="36" dur="600" fill="hold">
                                          <p:stCondLst>
                                            <p:cond delay="0"/>
                                          </p:stCondLst>
                                        </p:cTn>
                                        <p:tgtEl>
                                          <p:spTgt spid="5123">
                                            <p:txEl>
                                              <p:pRg st="6" end="6"/>
                                            </p:txEl>
                                          </p:spTgt>
                                        </p:tgtEl>
                                        <p:attrNameLst>
                                          <p:attrName>ppt_x</p:attrName>
                                        </p:attrNameLst>
                                      </p:cBhvr>
                                    </p:anim>
                                    <p:anim from="0" to="-1.0" calcmode="lin" valueType="num">
                                      <p:cBhvr>
                                        <p:cTn id="37" dur="200" decel="50000" autoRev="1" fill="hold">
                                          <p:stCondLst>
                                            <p:cond delay="600"/>
                                          </p:stCondLst>
                                        </p:cTn>
                                        <p:tgtEl>
                                          <p:spTgt spid="5123">
                                            <p:txEl>
                                              <p:pRg st="6" end="6"/>
                                            </p:txEl>
                                          </p:spTgt>
                                        </p:tgtEl>
                                        <p:attrNameLst>
                                          <p:attrName>xshear</p:attrName>
                                        </p:attrNameLst>
                                      </p:cBhvr>
                                    </p:anim>
                                    <p:animScale>
                                      <p:cBhvr>
                                        <p:cTn id="38" dur="200" decel="100000" autoRev="1" fill="hold">
                                          <p:stCondLst>
                                            <p:cond delay="600"/>
                                          </p:stCondLst>
                                        </p:cTn>
                                        <p:tgtEl>
                                          <p:spTgt spid="5123">
                                            <p:txEl>
                                              <p:pRg st="6" end="6"/>
                                            </p:txEl>
                                          </p:spTgt>
                                        </p:tgtEl>
                                      </p:cBhvr>
                                      <p:from x="100000" y="100000"/>
                                      <p:to x="80000" y="100000"/>
                                    </p:animScale>
                                    <p:anim by="(#ppt_h/3+#ppt_w*0.1)" calcmode="lin" valueType="num">
                                      <p:cBhvr additive="sum">
                                        <p:cTn id="39" dur="200" decel="100000" autoRev="1" fill="hold">
                                          <p:stCondLst>
                                            <p:cond delay="600"/>
                                          </p:stCondLst>
                                        </p:cTn>
                                        <p:tgtEl>
                                          <p:spTgt spid="5123">
                                            <p:txEl>
                                              <p:pRg st="6" end="6"/>
                                            </p:txEl>
                                          </p:spTgt>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dirty="0"/>
          </a:p>
        </p:txBody>
      </p:sp>
      <p:sp>
        <p:nvSpPr>
          <p:cNvPr id="5123" name="内容占位符 4"/>
          <p:cNvSpPr>
            <a:spLocks noGrp="1"/>
          </p:cNvSpPr>
          <p:nvPr>
            <p:ph idx="1"/>
          </p:nvPr>
        </p:nvSpPr>
        <p:spPr/>
        <p:txBody>
          <a:bodyPr>
            <a:normAutofit/>
          </a:bodyPr>
          <a:lstStyle/>
          <a:p>
            <a:r>
              <a:rPr lang="zh-CN" altLang="en-US" dirty="0"/>
              <a:t>内部类就是在一个类的内部定义的类。</a:t>
            </a:r>
            <a:endParaRPr lang="en-US" altLang="zh-CN" dirty="0"/>
          </a:p>
          <a:p>
            <a:endParaRPr lang="en-US" altLang="zh-CN" dirty="0"/>
          </a:p>
          <a:p>
            <a:r>
              <a:rPr lang="zh-CN" altLang="en-US" dirty="0">
                <a:solidFill>
                  <a:srgbClr val="FF0000"/>
                </a:solidFill>
              </a:rPr>
              <a:t>成员内部类</a:t>
            </a:r>
            <a:r>
              <a:rPr lang="zh-CN" altLang="en-US" dirty="0"/>
              <a:t>格式如下：</a:t>
            </a:r>
            <a:endParaRPr lang="en-US" altLang="zh-CN" dirty="0"/>
          </a:p>
          <a:p>
            <a:r>
              <a:rPr lang="en-US" altLang="zh-CN" dirty="0"/>
              <a:t>class Outer {</a:t>
            </a:r>
          </a:p>
          <a:p>
            <a:r>
              <a:rPr lang="en-US" dirty="0"/>
              <a:t>      </a:t>
            </a:r>
            <a:r>
              <a:rPr lang="en-US" altLang="zh-CN" dirty="0"/>
              <a:t>class Inner{}</a:t>
            </a:r>
          </a:p>
          <a:p>
            <a:r>
              <a:rPr lang="en-US" altLang="zh-CN" dirty="0"/>
              <a:t>}</a:t>
            </a:r>
          </a:p>
          <a:p>
            <a:r>
              <a:rPr lang="zh-CN" altLang="en-US" dirty="0"/>
              <a:t>编译上述代码会产生两个文件：</a:t>
            </a:r>
            <a:endParaRPr lang="en-US" altLang="zh-CN" dirty="0"/>
          </a:p>
          <a:p>
            <a:r>
              <a:rPr lang="en-US" altLang="zh-CN" dirty="0" err="1"/>
              <a:t>Outer.class</a:t>
            </a:r>
            <a:r>
              <a:rPr lang="zh-CN" altLang="en-US" dirty="0"/>
              <a:t>和</a:t>
            </a:r>
            <a:r>
              <a:rPr lang="en-US" altLang="zh-CN" dirty="0" err="1"/>
              <a:t>Outer$Inner.class</a:t>
            </a:r>
            <a:r>
              <a:rPr lang="en-US" dirty="0"/>
              <a:t>。</a:t>
            </a:r>
            <a:endParaRPr lang="en-US" altLang="zh-C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6147" name="内容占位符 2"/>
          <p:cNvSpPr>
            <a:spLocks noGrp="1"/>
          </p:cNvSpPr>
          <p:nvPr>
            <p:ph idx="1"/>
          </p:nvPr>
        </p:nvSpPr>
        <p:spPr/>
        <p:txBody>
          <a:bodyPr/>
          <a:lstStyle/>
          <a:p>
            <a:r>
              <a:rPr lang="zh-CN" altLang="en-US" b="1" dirty="0"/>
              <a:t>在外部创建内部类对象</a:t>
            </a:r>
            <a:endParaRPr lang="en-US" altLang="zh-CN" b="1" dirty="0"/>
          </a:p>
          <a:p>
            <a:r>
              <a:rPr lang="zh-CN" altLang="en-US" dirty="0"/>
              <a:t>内部类除了可以在外部类中产生实例化对象，也可以在外部类的外部来实例化。</a:t>
            </a:r>
          </a:p>
          <a:p>
            <a:r>
              <a:rPr lang="zh-CN" altLang="en-US" dirty="0"/>
              <a:t>那么，根据内部类生成的</a:t>
            </a:r>
            <a:r>
              <a:rPr lang="en-US" dirty="0"/>
              <a:t>*</a:t>
            </a:r>
            <a:r>
              <a:rPr lang="en-US" altLang="zh-CN" dirty="0"/>
              <a:t>.class</a:t>
            </a:r>
            <a:r>
              <a:rPr lang="zh-CN" altLang="en-US" dirty="0"/>
              <a:t>文件：</a:t>
            </a:r>
            <a:r>
              <a:rPr lang="en-US" altLang="zh-CN" dirty="0"/>
              <a:t>Outer$Inner.class</a:t>
            </a:r>
            <a:endParaRPr lang="zh-CN" altLang="zh-CN" dirty="0"/>
          </a:p>
          <a:p>
            <a:r>
              <a:rPr lang="zh-CN" altLang="zh-CN" dirty="0"/>
              <a:t>“</a:t>
            </a:r>
            <a:r>
              <a:rPr lang="en-US" altLang="zh-CN" dirty="0"/>
              <a:t>$</a:t>
            </a:r>
            <a:r>
              <a:rPr lang="zh-CN" altLang="zh-CN" dirty="0"/>
              <a:t>” </a:t>
            </a:r>
            <a:r>
              <a:rPr lang="zh-CN" altLang="en-US" dirty="0"/>
              <a:t>符号在程序运行时将替换成“</a:t>
            </a:r>
            <a:r>
              <a:rPr lang="en-US" altLang="zh-CN" dirty="0"/>
              <a:t>.</a:t>
            </a:r>
            <a:r>
              <a:rPr lang="zh-CN" altLang="zh-CN" dirty="0"/>
              <a:t>”</a:t>
            </a:r>
          </a:p>
          <a:p>
            <a:r>
              <a:rPr lang="zh-CN" altLang="en-US" dirty="0"/>
              <a:t>所以内部类的访问：通过“外部类</a:t>
            </a:r>
            <a:r>
              <a:rPr lang="en-US" altLang="zh-CN" dirty="0"/>
              <a:t>.</a:t>
            </a:r>
            <a:r>
              <a:rPr lang="zh-CN" altLang="en-US" dirty="0"/>
              <a:t>内部类”的形式表示。</a:t>
            </a:r>
            <a:endParaRPr lang="en-US" altLang="zh-CN" dirty="0"/>
          </a:p>
          <a:p>
            <a:endParaRPr lang="en-US" altLang="zh-CN" dirty="0"/>
          </a:p>
          <a:p>
            <a:r>
              <a:rPr lang="en-US" altLang="zh-CN" dirty="0">
                <a:solidFill>
                  <a:srgbClr val="FF0000"/>
                </a:solidFill>
              </a:rPr>
              <a:t>Outer out = new Outer() ;// </a:t>
            </a:r>
            <a:r>
              <a:rPr lang="zh-CN" altLang="en-US" dirty="0">
                <a:solidFill>
                  <a:srgbClr val="FF0000"/>
                </a:solidFill>
              </a:rPr>
              <a:t>产生外部类实例</a:t>
            </a:r>
          </a:p>
          <a:p>
            <a:r>
              <a:rPr lang="en-US" altLang="zh-CN" dirty="0">
                <a:solidFill>
                  <a:srgbClr val="FF0000"/>
                </a:solidFill>
              </a:rPr>
              <a:t>Outer.Inner in = null; // </a:t>
            </a:r>
            <a:r>
              <a:rPr lang="zh-CN" altLang="en-US" dirty="0">
                <a:solidFill>
                  <a:srgbClr val="FF0000"/>
                </a:solidFill>
              </a:rPr>
              <a:t>声明内部类对象</a:t>
            </a:r>
          </a:p>
          <a:p>
            <a:r>
              <a:rPr lang="en-US" altLang="zh-CN" dirty="0">
                <a:solidFill>
                  <a:srgbClr val="FF0000"/>
                </a:solidFill>
              </a:rPr>
              <a:t>in = out.new Inner() ; // </a:t>
            </a:r>
            <a:r>
              <a:rPr lang="zh-CN" altLang="en-US" dirty="0">
                <a:solidFill>
                  <a:srgbClr val="FF0000"/>
                </a:solidFill>
              </a:rPr>
              <a:t>实例化内部类对象</a:t>
            </a:r>
          </a:p>
          <a:p>
            <a:endParaRPr lang="zh-CN" altLang="zh-CN" sz="1900" dirty="0"/>
          </a:p>
          <a:p>
            <a:endParaRPr lang="en-US" altLang="zh-CN" sz="1900" dirty="0">
              <a:solidFill>
                <a:srgbClr val="FF0000"/>
              </a:solidFill>
            </a:endParaRPr>
          </a:p>
          <a:p>
            <a:endParaRPr lang="zh-CN" altLang="en-US" sz="1900" dirty="0">
              <a:solidFill>
                <a:srgbClr val="FF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7171" name="内容占位符 2"/>
          <p:cNvSpPr>
            <a:spLocks noGrp="1"/>
          </p:cNvSpPr>
          <p:nvPr>
            <p:ph idx="1"/>
          </p:nvPr>
        </p:nvSpPr>
        <p:spPr>
          <a:xfrm>
            <a:off x="575945" y="1457325"/>
            <a:ext cx="4942840" cy="4857750"/>
          </a:xfrm>
        </p:spPr>
        <p:txBody>
          <a:bodyPr/>
          <a:lstStyle/>
          <a:p>
            <a:r>
              <a:rPr lang="zh-CN" altLang="en-US" b="1" dirty="0"/>
              <a:t>方法内部类</a:t>
            </a:r>
            <a:endParaRPr lang="en-US" altLang="zh-CN" b="1" dirty="0"/>
          </a:p>
          <a:p>
            <a:r>
              <a:rPr lang="zh-CN" altLang="en-US" dirty="0"/>
              <a:t>内部类可以作为一个类的成员外，还可以把类放在方法内定义。</a:t>
            </a:r>
            <a:endParaRPr lang="en-US" altLang="zh-CN" dirty="0"/>
          </a:p>
          <a:p>
            <a:pPr>
              <a:buNone/>
            </a:pPr>
            <a:endParaRPr lang="en-US" altLang="zh-CN" dirty="0"/>
          </a:p>
          <a:p>
            <a:pPr>
              <a:buFontTx/>
              <a:buNone/>
            </a:pPr>
            <a:r>
              <a:rPr lang="en-US" altLang="zh-CN" dirty="0"/>
              <a:t>	</a:t>
            </a:r>
            <a:r>
              <a:rPr lang="zh-CN" altLang="en-US" b="1" dirty="0"/>
              <a:t>注意：</a:t>
            </a:r>
            <a:endParaRPr lang="en-US" altLang="zh-CN" b="1" dirty="0"/>
          </a:p>
          <a:p>
            <a:r>
              <a:rPr lang="en-US" altLang="zh-CN" dirty="0"/>
              <a:t>1</a:t>
            </a:r>
            <a:r>
              <a:rPr lang="zh-CN" altLang="en-US" dirty="0"/>
              <a:t>、方法内部类只能在定义该内部类的方法内实例化，不可以在此方法外对其实例化。</a:t>
            </a:r>
            <a:endParaRPr lang="en-US" altLang="zh-CN" dirty="0"/>
          </a:p>
          <a:p>
            <a:endParaRPr lang="zh-CN" altLang="en-US" dirty="0"/>
          </a:p>
          <a:p>
            <a:r>
              <a:rPr lang="en-US" altLang="zh-CN" dirty="0"/>
              <a:t>2</a:t>
            </a:r>
            <a:r>
              <a:rPr lang="zh-CN" altLang="en-US" dirty="0"/>
              <a:t>、方法内部类对象不能使用该内部类所在方法的非</a:t>
            </a:r>
            <a:r>
              <a:rPr lang="en-US" altLang="zh-CN" dirty="0"/>
              <a:t>final</a:t>
            </a:r>
            <a:r>
              <a:rPr lang="zh-CN" altLang="en-US" dirty="0"/>
              <a:t>局部变量。</a:t>
            </a:r>
          </a:p>
          <a:p>
            <a:endParaRPr lang="zh-CN" altLang="en-US" sz="2100" dirty="0"/>
          </a:p>
        </p:txBody>
      </p:sp>
      <p:sp>
        <p:nvSpPr>
          <p:cNvPr id="7172" name="TextBox 3"/>
          <p:cNvSpPr txBox="1">
            <a:spLocks noChangeArrowheads="1"/>
          </p:cNvSpPr>
          <p:nvPr/>
        </p:nvSpPr>
        <p:spPr bwMode="auto">
          <a:xfrm>
            <a:off x="5581005" y="2775348"/>
            <a:ext cx="4050730" cy="477361"/>
          </a:xfrm>
          <a:prstGeom prst="rect">
            <a:avLst/>
          </a:prstGeom>
          <a:noFill/>
          <a:ln w="9525">
            <a:noFill/>
            <a:miter lim="800000"/>
          </a:ln>
        </p:spPr>
        <p:txBody>
          <a:bodyPr lIns="106985" tIns="53492" rIns="106985" bIns="53492">
            <a:spAutoFit/>
          </a:bodyPr>
          <a:lstStyle/>
          <a:p>
            <a:endParaRPr lang="zh-CN" altLang="en-US"/>
          </a:p>
        </p:txBody>
      </p:sp>
      <p:sp>
        <p:nvSpPr>
          <p:cNvPr id="5" name="内容占位符 2"/>
          <p:cNvSpPr txBox="1"/>
          <p:nvPr/>
        </p:nvSpPr>
        <p:spPr bwMode="auto">
          <a:xfrm>
            <a:off x="5761038" y="1528748"/>
            <a:ext cx="4990899" cy="4757513"/>
          </a:xfrm>
          <a:prstGeom prst="rect">
            <a:avLst/>
          </a:prstGeom>
          <a:solidFill>
            <a:schemeClr val="bg1">
              <a:lumMod val="95000"/>
            </a:schemeClr>
          </a:solidFill>
          <a:ln w="9525">
            <a:noFill/>
            <a:miter lim="800000"/>
          </a:ln>
        </p:spPr>
        <p:txBody>
          <a:bodyPr lIns="106985" tIns="53492" rIns="106985" bIns="53492"/>
          <a:lstStyle/>
          <a:p>
            <a:pPr marL="401320" indent="-401320" eaLnBrk="0" hangingPunct="0">
              <a:spcBef>
                <a:spcPct val="20000"/>
              </a:spcBef>
              <a:buClr>
                <a:schemeClr val="accent2"/>
              </a:buClr>
              <a:defRPr/>
            </a:pPr>
            <a:r>
              <a:rPr lang="zh-CN" altLang="en-US" sz="2000" kern="0" dirty="0"/>
              <a:t>格式如下：</a:t>
            </a:r>
            <a:endParaRPr lang="en-US" sz="2000" kern="0" dirty="0"/>
          </a:p>
          <a:p>
            <a:pPr marL="401320" indent="-401320" eaLnBrk="0" hangingPunct="0">
              <a:spcBef>
                <a:spcPct val="20000"/>
              </a:spcBef>
              <a:buClr>
                <a:schemeClr val="accent2"/>
              </a:buClr>
              <a:defRPr/>
            </a:pPr>
            <a:r>
              <a:rPr lang="en-US" sz="2000" kern="0" dirty="0"/>
              <a:t>class Outer {</a:t>
            </a:r>
          </a:p>
          <a:p>
            <a:pPr marL="401320" indent="-401320" eaLnBrk="0" hangingPunct="0">
              <a:spcBef>
                <a:spcPct val="20000"/>
              </a:spcBef>
              <a:buClr>
                <a:schemeClr val="accent2"/>
              </a:buClr>
              <a:defRPr/>
            </a:pPr>
            <a:r>
              <a:rPr lang="en-US" sz="2000" kern="0" dirty="0"/>
              <a:t>   public void doSomething(){</a:t>
            </a:r>
          </a:p>
          <a:p>
            <a:pPr marL="401320" indent="-401320" eaLnBrk="0" hangingPunct="0">
              <a:spcBef>
                <a:spcPct val="20000"/>
              </a:spcBef>
              <a:buClr>
                <a:schemeClr val="accent2"/>
              </a:buClr>
              <a:defRPr/>
            </a:pPr>
            <a:r>
              <a:rPr lang="en-US" sz="2000" kern="0" dirty="0"/>
              <a:t>       class Inner{</a:t>
            </a:r>
          </a:p>
          <a:p>
            <a:pPr marL="401320" indent="-401320" eaLnBrk="0" hangingPunct="0">
              <a:spcBef>
                <a:spcPct val="20000"/>
              </a:spcBef>
              <a:buClr>
                <a:schemeClr val="accent2"/>
              </a:buClr>
              <a:defRPr/>
            </a:pPr>
            <a:r>
              <a:rPr lang="en-US" sz="2000" kern="0" dirty="0"/>
              <a:t>            public void seeOuter(){}</a:t>
            </a:r>
          </a:p>
          <a:p>
            <a:pPr marL="401320" indent="-401320" eaLnBrk="0" hangingPunct="0">
              <a:spcBef>
                <a:spcPct val="20000"/>
              </a:spcBef>
              <a:buClr>
                <a:schemeClr val="accent2"/>
              </a:buClr>
              <a:defRPr/>
            </a:pPr>
            <a:r>
              <a:rPr lang="en-US" sz="2000" kern="0" dirty="0"/>
              <a:t>       }</a:t>
            </a:r>
          </a:p>
          <a:p>
            <a:pPr marL="401320" indent="-401320" eaLnBrk="0" hangingPunct="0">
              <a:spcBef>
                <a:spcPct val="20000"/>
              </a:spcBef>
              <a:buClr>
                <a:schemeClr val="accent2"/>
              </a:buClr>
              <a:defRPr/>
            </a:pPr>
            <a:r>
              <a:rPr lang="en-US" sz="2000" kern="0" dirty="0"/>
              <a:t>   }</a:t>
            </a:r>
          </a:p>
          <a:p>
            <a:pPr marL="401320" indent="-401320" eaLnBrk="0" hangingPunct="0">
              <a:spcBef>
                <a:spcPct val="20000"/>
              </a:spcBef>
              <a:buClr>
                <a:schemeClr val="accent2"/>
              </a:buClr>
              <a:defRPr/>
            </a:pPr>
            <a:r>
              <a:rPr lang="en-US" sz="2000" kern="0" dirty="0"/>
              <a:t>}</a:t>
            </a:r>
          </a:p>
          <a:p>
            <a:pPr marL="401320" indent="-401320" eaLnBrk="0" hangingPunct="0">
              <a:spcBef>
                <a:spcPct val="20000"/>
              </a:spcBef>
              <a:buClr>
                <a:schemeClr val="accent2"/>
              </a:buClr>
              <a:buFontTx/>
              <a:buChar char="•"/>
              <a:defRPr/>
            </a:pPr>
            <a:endParaRPr lang="zh-CN" altLang="en-US" kern="0" dirty="0">
              <a:latin typeface="+mn-lt"/>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1">
                                            <p:txEl>
                                              <p:pRg st="3" end="3"/>
                                            </p:txEl>
                                          </p:spTgt>
                                        </p:tgtEl>
                                        <p:attrNameLst>
                                          <p:attrName>style.visibility</p:attrName>
                                        </p:attrNameLst>
                                      </p:cBhvr>
                                      <p:to>
                                        <p:strVal val="visible"/>
                                      </p:to>
                                    </p:set>
                                    <p:animEffect transition="in" filter="fade">
                                      <p:cBhvr>
                                        <p:cTn id="7" dur="2000"/>
                                        <p:tgtEl>
                                          <p:spTgt spid="7171">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171">
                                            <p:txEl>
                                              <p:pRg st="4" end="4"/>
                                            </p:txEl>
                                          </p:spTgt>
                                        </p:tgtEl>
                                        <p:attrNameLst>
                                          <p:attrName>style.visibility</p:attrName>
                                        </p:attrNameLst>
                                      </p:cBhvr>
                                      <p:to>
                                        <p:strVal val="visible"/>
                                      </p:to>
                                    </p:set>
                                    <p:animEffect transition="in" filter="fade">
                                      <p:cBhvr>
                                        <p:cTn id="10" dur="2000"/>
                                        <p:tgtEl>
                                          <p:spTgt spid="7171">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171">
                                            <p:txEl>
                                              <p:pRg st="6" end="6"/>
                                            </p:txEl>
                                          </p:spTgt>
                                        </p:tgtEl>
                                        <p:attrNameLst>
                                          <p:attrName>style.visibility</p:attrName>
                                        </p:attrNameLst>
                                      </p:cBhvr>
                                      <p:to>
                                        <p:strVal val="visible"/>
                                      </p:to>
                                    </p:set>
                                    <p:animEffect transition="in" filter="fade">
                                      <p:cBhvr>
                                        <p:cTn id="13" dur="2000"/>
                                        <p:tgtEl>
                                          <p:spTgt spid="717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8195" name="内容占位符 2"/>
          <p:cNvSpPr>
            <a:spLocks noGrp="1"/>
          </p:cNvSpPr>
          <p:nvPr>
            <p:ph idx="1"/>
          </p:nvPr>
        </p:nvSpPr>
        <p:spPr/>
        <p:txBody>
          <a:bodyPr/>
          <a:lstStyle/>
          <a:p>
            <a:r>
              <a:rPr lang="zh-CN" altLang="en-US" sz="1800" b="1" dirty="0"/>
              <a:t>静态内部类</a:t>
            </a:r>
            <a:endParaRPr lang="en-US" altLang="zh-CN" sz="1900" b="1" dirty="0"/>
          </a:p>
          <a:p>
            <a:r>
              <a:rPr lang="zh-CN" altLang="en-US" sz="1900" dirty="0"/>
              <a:t>在一个类内部定义一个静态内部类：</a:t>
            </a:r>
            <a:endParaRPr lang="en-US" altLang="zh-CN" sz="1900" dirty="0"/>
          </a:p>
          <a:p>
            <a:r>
              <a:rPr lang="zh-CN" altLang="en-US" sz="1900" dirty="0"/>
              <a:t>静态的含义是该内部类可以像其他静态成员一样，没有外部类对象时，也能够访问它。静态嵌套类仅能访问外部类的静态成员和方法。</a:t>
            </a:r>
            <a:endParaRPr lang="en-US" altLang="zh-CN" sz="1900" dirty="0"/>
          </a:p>
          <a:p>
            <a:r>
              <a:rPr lang="en-US" altLang="zh-CN" sz="1900" dirty="0"/>
              <a:t>class Outer{</a:t>
            </a:r>
          </a:p>
          <a:p>
            <a:r>
              <a:rPr lang="en-US" sz="1900" dirty="0"/>
              <a:t>    </a:t>
            </a:r>
            <a:r>
              <a:rPr lang="en-US" altLang="zh-CN" sz="1900" dirty="0"/>
              <a:t>static class Inner{}</a:t>
            </a:r>
          </a:p>
          <a:p>
            <a:r>
              <a:rPr lang="en-US" altLang="zh-CN" sz="1900" dirty="0"/>
              <a:t>}</a:t>
            </a:r>
          </a:p>
          <a:p>
            <a:r>
              <a:rPr lang="en-US" altLang="zh-CN" sz="1900" dirty="0"/>
              <a:t>class Test {</a:t>
            </a:r>
          </a:p>
          <a:p>
            <a:r>
              <a:rPr lang="en-US" sz="1900" dirty="0"/>
              <a:t>     </a:t>
            </a:r>
            <a:r>
              <a:rPr lang="en-US" altLang="zh-CN" sz="1900" dirty="0"/>
              <a:t>public static void main(String[] </a:t>
            </a:r>
            <a:r>
              <a:rPr lang="en-US" altLang="zh-CN" sz="1900" dirty="0" err="1"/>
              <a:t>args</a:t>
            </a:r>
            <a:r>
              <a:rPr lang="en-US" altLang="zh-CN" sz="1900" dirty="0"/>
              <a:t>){</a:t>
            </a:r>
          </a:p>
          <a:p>
            <a:r>
              <a:rPr lang="en-US" sz="1900" dirty="0"/>
              <a:t>          </a:t>
            </a:r>
            <a:r>
              <a:rPr lang="en-US" altLang="zh-CN" sz="1900" dirty="0" err="1"/>
              <a:t>Outer.Inner</a:t>
            </a:r>
            <a:r>
              <a:rPr lang="en-US" altLang="zh-CN" sz="1900" dirty="0"/>
              <a:t> n = new </a:t>
            </a:r>
            <a:r>
              <a:rPr lang="en-US" altLang="zh-CN" sz="1900" dirty="0" err="1"/>
              <a:t>Outer.Inner</a:t>
            </a:r>
            <a:r>
              <a:rPr lang="en-US" altLang="zh-CN" sz="1900" dirty="0"/>
              <a:t>();</a:t>
            </a:r>
          </a:p>
          <a:p>
            <a:r>
              <a:rPr lang="en-US" sz="1900" dirty="0"/>
              <a:t>     </a:t>
            </a:r>
            <a:r>
              <a:rPr lang="en-US" altLang="zh-CN" sz="1900" dirty="0"/>
              <a:t>}</a:t>
            </a:r>
          </a:p>
          <a:p>
            <a:r>
              <a:rPr lang="en-US" altLang="zh-CN" sz="1900" dirty="0"/>
              <a:t>}</a:t>
            </a:r>
          </a:p>
          <a:p>
            <a:endParaRPr lang="zh-CN" altLang="en-US" sz="1900" dirty="0">
              <a:solidFill>
                <a:srgbClr val="FF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9219" name="内容占位符 2"/>
          <p:cNvSpPr>
            <a:spLocks noGrp="1"/>
          </p:cNvSpPr>
          <p:nvPr>
            <p:ph idx="1"/>
          </p:nvPr>
        </p:nvSpPr>
        <p:spPr/>
        <p:txBody>
          <a:bodyPr/>
          <a:lstStyle/>
          <a:p>
            <a:r>
              <a:rPr lang="zh-CN" altLang="en-US" sz="1800" b="1" dirty="0"/>
              <a:t>匿名内部类</a:t>
            </a:r>
            <a:endParaRPr lang="en-US" altLang="zh-CN" sz="1900" b="1" dirty="0"/>
          </a:p>
          <a:p>
            <a:r>
              <a:rPr lang="zh-CN" altLang="en-US" sz="1900" dirty="0"/>
              <a:t>匿名内部类就是没有名字的内部类。</a:t>
            </a:r>
            <a:endParaRPr lang="en-US" altLang="zh-CN" sz="1900" dirty="0"/>
          </a:p>
          <a:p>
            <a:r>
              <a:rPr lang="zh-CN" altLang="en-US" sz="1900" dirty="0"/>
              <a:t>匿名内部类的三种情况：</a:t>
            </a:r>
            <a:endParaRPr lang="en-US" altLang="zh-CN" sz="1900" dirty="0"/>
          </a:p>
          <a:p>
            <a:r>
              <a:rPr lang="zh-CN" altLang="en-US" sz="1900" dirty="0"/>
              <a:t>（</a:t>
            </a:r>
            <a:r>
              <a:rPr lang="en-US" altLang="zh-CN" sz="1900" dirty="0"/>
              <a:t>1</a:t>
            </a:r>
            <a:r>
              <a:rPr lang="zh-CN" altLang="en-US" sz="1900" dirty="0"/>
              <a:t>）继承式的匿名内部类</a:t>
            </a:r>
            <a:endParaRPr lang="en-US" altLang="zh-CN" sz="1900" dirty="0"/>
          </a:p>
          <a:p>
            <a:r>
              <a:rPr lang="zh-CN" altLang="en-US" sz="1900" dirty="0"/>
              <a:t>（</a:t>
            </a:r>
            <a:r>
              <a:rPr lang="en-US" altLang="zh-CN" sz="1900" dirty="0"/>
              <a:t>2</a:t>
            </a:r>
            <a:r>
              <a:rPr lang="zh-CN" altLang="en-US" sz="1900" dirty="0"/>
              <a:t>）接口式的匿名内部类</a:t>
            </a:r>
            <a:endParaRPr lang="en-US" altLang="zh-CN" sz="1900" dirty="0"/>
          </a:p>
          <a:p>
            <a:r>
              <a:rPr lang="zh-CN" altLang="en-US" sz="1900" dirty="0"/>
              <a:t>（</a:t>
            </a:r>
            <a:r>
              <a:rPr lang="en-US" altLang="zh-CN" sz="1900" dirty="0"/>
              <a:t>3</a:t>
            </a:r>
            <a:r>
              <a:rPr lang="zh-CN" altLang="en-US" sz="1900" dirty="0"/>
              <a:t>）参数式的匿名内部类</a:t>
            </a:r>
            <a:endParaRPr lang="en-US" altLang="zh-CN" sz="1900" dirty="0"/>
          </a:p>
          <a:p>
            <a:endParaRPr lang="en-US" altLang="zh-CN" sz="1900" dirty="0"/>
          </a:p>
          <a:p>
            <a:r>
              <a:rPr lang="en-US" altLang="zh-CN" sz="1900" b="1" dirty="0"/>
              <a:t>在使用匿名内部类时，要记住以下几个原则：</a:t>
            </a:r>
          </a:p>
          <a:p>
            <a:r>
              <a:rPr lang="en-US" altLang="zh-CN" sz="1900" dirty="0"/>
              <a:t>（1）不能有构造方法，只能有一个实例。</a:t>
            </a:r>
          </a:p>
          <a:p>
            <a:r>
              <a:rPr lang="en-US" altLang="zh-CN" sz="1900" dirty="0"/>
              <a:t>（2）不能定义任何静态成员、静态方法。</a:t>
            </a:r>
          </a:p>
          <a:p>
            <a:r>
              <a:rPr lang="en-US" altLang="zh-CN" sz="1900" dirty="0"/>
              <a:t>（3）不能是public,protected,private,static。</a:t>
            </a:r>
          </a:p>
          <a:p>
            <a:r>
              <a:rPr lang="en-US" altLang="zh-CN" sz="1900" dirty="0"/>
              <a:t>（4）一定是在new的后面，用其隐含实现一个接口或</a:t>
            </a:r>
            <a:r>
              <a:rPr lang="zh-CN" altLang="en-US" sz="1900" dirty="0"/>
              <a:t>继承</a:t>
            </a:r>
            <a:r>
              <a:rPr lang="en-US" altLang="zh-CN" sz="1900" dirty="0"/>
              <a:t>一个类。</a:t>
            </a:r>
          </a:p>
          <a:p>
            <a:r>
              <a:rPr lang="en-US" altLang="zh-CN" sz="1900" dirty="0"/>
              <a:t>（5）匿名内部类为局部的，所以局部内部类的所有限制都对其生效。</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10243" name="内容占位符 2"/>
          <p:cNvSpPr>
            <a:spLocks noGrp="1"/>
          </p:cNvSpPr>
          <p:nvPr>
            <p:ph idx="1"/>
          </p:nvPr>
        </p:nvSpPr>
        <p:spPr/>
        <p:txBody>
          <a:bodyPr/>
          <a:lstStyle/>
          <a:p>
            <a:r>
              <a:rPr lang="zh-CN" sz="1900" b="1" dirty="0"/>
              <a:t>问题：</a:t>
            </a:r>
            <a:r>
              <a:rPr altLang="zh-CN" sz="1900" b="1" dirty="0"/>
              <a:t>局部内部类访问局部变量必须用final修饰</a:t>
            </a:r>
            <a:r>
              <a:rPr lang="zh-CN" sz="1900" b="1" dirty="0"/>
              <a:t>，</a:t>
            </a:r>
            <a:r>
              <a:rPr altLang="zh-CN" sz="1900" b="1" dirty="0"/>
              <a:t>为什么?</a:t>
            </a:r>
          </a:p>
          <a:p>
            <a:r>
              <a:rPr altLang="zh-CN" sz="1900" dirty="0"/>
              <a:t>	</a:t>
            </a:r>
          </a:p>
          <a:p>
            <a:r>
              <a:rPr altLang="zh-CN" sz="1900" dirty="0"/>
              <a:t>当调用这个方法时</a:t>
            </a:r>
            <a:r>
              <a:rPr lang="zh-CN" sz="1900" dirty="0"/>
              <a:t>，</a:t>
            </a:r>
            <a:r>
              <a:rPr altLang="zh-CN" sz="1900" dirty="0"/>
              <a:t>局部变量如果没有用final修饰</a:t>
            </a:r>
            <a:r>
              <a:rPr lang="zh-CN" sz="1900" dirty="0"/>
              <a:t>，</a:t>
            </a:r>
            <a:r>
              <a:rPr altLang="zh-CN" sz="1900" dirty="0"/>
              <a:t>他的生命周期和方法的生命周期是一样的</a:t>
            </a:r>
            <a:r>
              <a:rPr lang="zh-CN" sz="1900" dirty="0"/>
              <a:t>，</a:t>
            </a:r>
            <a:r>
              <a:rPr altLang="zh-CN" sz="1900" dirty="0"/>
              <a:t>当方法</a:t>
            </a:r>
            <a:r>
              <a:rPr lang="zh-CN" sz="1900" dirty="0"/>
              <a:t>被调用时会入栈，方法结束后即</a:t>
            </a:r>
            <a:r>
              <a:rPr altLang="zh-CN" sz="1900" dirty="0"/>
              <a:t>弹栈</a:t>
            </a:r>
            <a:r>
              <a:rPr lang="zh-CN" sz="1900" dirty="0"/>
              <a:t>，</a:t>
            </a:r>
            <a:r>
              <a:rPr altLang="zh-CN" sz="1900" dirty="0"/>
              <a:t>这个局部变量也会消失</a:t>
            </a:r>
            <a:r>
              <a:rPr lang="zh-CN" sz="1900" dirty="0"/>
              <a:t>，</a:t>
            </a:r>
            <a:r>
              <a:rPr altLang="zh-CN" sz="1900" dirty="0"/>
              <a:t>那么如果局部内部类对象还没有马上消失想用这个局部变量</a:t>
            </a:r>
            <a:r>
              <a:rPr lang="zh-CN" sz="1900" dirty="0"/>
              <a:t>，显然已无法使用了，</a:t>
            </a:r>
            <a:r>
              <a:rPr altLang="zh-CN" sz="1900" dirty="0"/>
              <a:t>如果用final修饰会在类加载的时候进入常量池</a:t>
            </a:r>
            <a:r>
              <a:rPr lang="zh-CN" sz="1900" dirty="0"/>
              <a:t>，</a:t>
            </a:r>
            <a:r>
              <a:rPr altLang="zh-CN" sz="1900" dirty="0"/>
              <a:t>即使方法弹栈</a:t>
            </a:r>
            <a:r>
              <a:rPr lang="zh-CN" sz="1900" dirty="0"/>
              <a:t>，</a:t>
            </a:r>
            <a:r>
              <a:rPr altLang="zh-CN" sz="1900" dirty="0"/>
              <a:t>常量池的常量还在</a:t>
            </a:r>
            <a:r>
              <a:rPr lang="zh-CN" sz="1900" dirty="0"/>
              <a:t>，</a:t>
            </a:r>
            <a:r>
              <a:rPr altLang="zh-CN" sz="1900" dirty="0"/>
              <a:t>也</a:t>
            </a:r>
            <a:r>
              <a:rPr lang="zh-CN" sz="1900" dirty="0"/>
              <a:t>就</a:t>
            </a:r>
            <a:r>
              <a:rPr altLang="zh-CN" sz="1900" dirty="0"/>
              <a:t>可以继续使用</a:t>
            </a:r>
            <a:r>
              <a:rPr lang="zh-CN" sz="1900" dirty="0"/>
              <a:t>了。</a:t>
            </a:r>
          </a:p>
          <a:p>
            <a:endParaRPr altLang="zh-CN" sz="1900" dirty="0"/>
          </a:p>
          <a:p>
            <a:r>
              <a:rPr lang="zh-CN" sz="1900" dirty="0">
                <a:solidFill>
                  <a:srgbClr val="FF0000"/>
                </a:solidFill>
              </a:rPr>
              <a:t>注意：在</a:t>
            </a:r>
            <a:r>
              <a:rPr altLang="zh-CN" sz="1900" dirty="0">
                <a:solidFill>
                  <a:srgbClr val="FF0000"/>
                </a:solidFill>
              </a:rPr>
              <a:t>jdk1.8</a:t>
            </a:r>
            <a:r>
              <a:rPr lang="zh-CN" sz="1900" dirty="0">
                <a:solidFill>
                  <a:srgbClr val="FF0000"/>
                </a:solidFill>
              </a:rPr>
              <a:t>中</a:t>
            </a:r>
            <a:r>
              <a:rPr altLang="zh-CN" sz="1900" dirty="0">
                <a:solidFill>
                  <a:srgbClr val="FF0000"/>
                </a:solidFill>
              </a:rPr>
              <a:t>取消了</a:t>
            </a:r>
            <a:r>
              <a:rPr lang="zh-CN" altLang="zh-CN" sz="1900" dirty="0">
                <a:solidFill>
                  <a:srgbClr val="FF0000"/>
                </a:solidFill>
              </a:rPr>
              <a:t>在局部内部类中使用的变量必须显示的使用</a:t>
            </a:r>
            <a:r>
              <a:rPr lang="en-US" altLang="zh-CN" sz="1900" dirty="0">
                <a:solidFill>
                  <a:srgbClr val="FF0000"/>
                </a:solidFill>
              </a:rPr>
              <a:t>final</a:t>
            </a:r>
            <a:r>
              <a:rPr lang="zh-CN" altLang="zh-CN" sz="1900" dirty="0">
                <a:solidFill>
                  <a:srgbClr val="FF0000"/>
                </a:solidFill>
              </a:rPr>
              <a:t>修饰，编译器默认会为这个变量加上</a:t>
            </a:r>
            <a:r>
              <a:rPr lang="en-US" altLang="zh-CN" sz="1900" dirty="0">
                <a:solidFill>
                  <a:srgbClr val="FF0000"/>
                </a:solidFill>
              </a:rPr>
              <a:t>final</a:t>
            </a:r>
          </a:p>
          <a:p>
            <a:endParaRPr lang="zh-CN" altLang="en-US" sz="1900" dirty="0">
              <a:solidFill>
                <a:srgbClr val="FF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标题 1"/>
          <p:cNvSpPr>
            <a:spLocks noGrp="1"/>
          </p:cNvSpPr>
          <p:nvPr>
            <p:ph type="title"/>
          </p:nvPr>
        </p:nvSpPr>
        <p:spPr/>
        <p:txBody>
          <a:bodyPr>
            <a:normAutofit fontScale="90000"/>
          </a:bodyPr>
          <a:lstStyle/>
          <a:p>
            <a:r>
              <a:rPr lang="en-US" altLang="zh-CN" dirty="0"/>
              <a:t>18</a:t>
            </a:r>
            <a:r>
              <a:rPr lang="zh-CN" altLang="en-US" dirty="0"/>
              <a:t>、内部类</a:t>
            </a:r>
            <a:endParaRPr lang="en-US" altLang="zh-CN" sz="4200" dirty="0"/>
          </a:p>
        </p:txBody>
      </p:sp>
      <p:sp>
        <p:nvSpPr>
          <p:cNvPr id="11267" name="内容占位符 2"/>
          <p:cNvSpPr>
            <a:spLocks noGrp="1"/>
          </p:cNvSpPr>
          <p:nvPr>
            <p:ph idx="1"/>
          </p:nvPr>
        </p:nvSpPr>
        <p:spPr/>
        <p:txBody>
          <a:bodyPr>
            <a:normAutofit lnSpcReduction="10000"/>
          </a:bodyPr>
          <a:lstStyle/>
          <a:p>
            <a:r>
              <a:rPr lang="zh-CN" altLang="en-US" b="1" dirty="0"/>
              <a:t>内部类的作用</a:t>
            </a:r>
            <a:endParaRPr lang="en-US" altLang="zh-CN" b="1" dirty="0"/>
          </a:p>
          <a:p>
            <a:r>
              <a:rPr lang="zh-CN" altLang="en-US" dirty="0"/>
              <a:t>每个内部类都能独立地继承自一个（接口的）实现，所以无论外部类是否已经继承了某个（接口的）实现，对于内部类都没有影响。如果没有内部类提供的可以继承多个具体的或抽象的类的能力，一些设计与编程问题就很难解决。从这个角度看，内部类使得多重继承的解决方案变得完整。接口解决了部分问题，而内部类有效地实现了“多重继承”。</a:t>
            </a:r>
          </a:p>
          <a:p>
            <a:endParaRPr lang="zh-CN" altLang="en-US" dirty="0">
              <a:solidFill>
                <a:srgbClr val="FF0000"/>
              </a:solidFill>
            </a:endParaRPr>
          </a:p>
          <a:p>
            <a:r>
              <a:rPr lang="zh-CN" altLang="en-US" dirty="0">
                <a:solidFill>
                  <a:srgbClr val="FF0000"/>
                </a:solidFill>
              </a:rPr>
              <a:t>成员</a:t>
            </a:r>
          </a:p>
          <a:p>
            <a:r>
              <a:rPr lang="zh-CN" altLang="en-US" dirty="0">
                <a:solidFill>
                  <a:srgbClr val="FF0000"/>
                </a:solidFill>
              </a:rPr>
              <a:t>成员内部类</a:t>
            </a:r>
          </a:p>
          <a:p>
            <a:r>
              <a:rPr lang="zh-CN" altLang="en-US" dirty="0">
                <a:solidFill>
                  <a:srgbClr val="FF0000"/>
                </a:solidFill>
                <a:sym typeface="+mn-ea"/>
              </a:rPr>
              <a:t>静态内部类</a:t>
            </a:r>
            <a:endParaRPr lang="zh-CN" altLang="en-US" dirty="0">
              <a:solidFill>
                <a:srgbClr val="FF0000"/>
              </a:solidFill>
            </a:endParaRPr>
          </a:p>
          <a:p>
            <a:r>
              <a:rPr lang="zh-CN" altLang="en-US" dirty="0">
                <a:solidFill>
                  <a:srgbClr val="FF0000"/>
                </a:solidFill>
              </a:rPr>
              <a:t>局部</a:t>
            </a:r>
          </a:p>
          <a:p>
            <a:r>
              <a:rPr lang="zh-CN" altLang="en-US" dirty="0">
                <a:solidFill>
                  <a:srgbClr val="FF0000"/>
                </a:solidFill>
              </a:rPr>
              <a:t>方法内部类</a:t>
            </a:r>
          </a:p>
          <a:p>
            <a:r>
              <a:rPr lang="zh-CN" altLang="en-US" dirty="0">
                <a:solidFill>
                  <a:srgbClr val="FF0000"/>
                </a:solidFill>
              </a:rPr>
              <a:t>匿名内部类</a:t>
            </a:r>
          </a:p>
          <a:p>
            <a:endParaRPr lang="zh-CN" altLang="en-US" dirty="0">
              <a:solidFill>
                <a:srgbClr val="FF0000"/>
              </a:solidFill>
            </a:endParaRPr>
          </a:p>
          <a:p>
            <a:r>
              <a:rPr lang="zh-CN" altLang="en-US" dirty="0">
                <a:solidFill>
                  <a:srgbClr val="FF0000"/>
                </a:solidFill>
              </a:rPr>
              <a:t>依赖外部类对象的：成员内部类，方法内部类，匿名内部类</a:t>
            </a:r>
          </a:p>
          <a:p>
            <a:r>
              <a:rPr lang="zh-CN" altLang="en-US" dirty="0">
                <a:solidFill>
                  <a:srgbClr val="FF0000"/>
                </a:solidFill>
                <a:sym typeface="+mn-ea"/>
              </a:rPr>
              <a:t>静态内部类不依赖外部类的对象。所以，我们在项目中优先考虑选择静态内部类（不会产生内存泄露）</a:t>
            </a:r>
            <a:endParaRPr lang="en-US" altLang="zh-CN" dirty="0">
              <a:solidFill>
                <a:srgbClr val="FF0000"/>
              </a:solidFill>
              <a:sym typeface="+mn-ea"/>
            </a:endParaRPr>
          </a:p>
          <a:p>
            <a:endParaRPr lang="zh-CN" altLang="en-US" dirty="0">
              <a:solidFill>
                <a:srgbClr val="FF0000"/>
              </a:solidFill>
            </a:endParaRPr>
          </a:p>
          <a:p>
            <a:r>
              <a:rPr lang="zh-CN" altLang="en-US" dirty="0">
                <a:solidFill>
                  <a:srgbClr val="FF0000"/>
                </a:solidFill>
              </a:rPr>
              <a:t>我们项目开发中如何选择？</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19</a:t>
            </a:r>
            <a:r>
              <a:rPr lang="zh-CN" altLang="en-US" dirty="0"/>
              <a:t>、数据结构之链表</a:t>
            </a:r>
            <a:endParaRPr lang="en-US" altLang="zh-CN" dirty="0"/>
          </a:p>
        </p:txBody>
      </p:sp>
      <p:sp>
        <p:nvSpPr>
          <p:cNvPr id="5123" name="内容占位符 4"/>
          <p:cNvSpPr>
            <a:spLocks noGrp="1"/>
          </p:cNvSpPr>
          <p:nvPr>
            <p:ph idx="1"/>
          </p:nvPr>
        </p:nvSpPr>
        <p:spPr/>
        <p:txBody>
          <a:bodyPr>
            <a:normAutofit/>
          </a:bodyPr>
          <a:lstStyle/>
          <a:p>
            <a:r>
              <a:rPr lang="zh-CN" altLang="en-US" b="1" dirty="0"/>
              <a:t>链表</a:t>
            </a:r>
            <a:r>
              <a:rPr lang="en-US" altLang="zh-CN" dirty="0"/>
              <a:t>(Linked list</a:t>
            </a:r>
            <a:r>
              <a:rPr lang="zh-CN" altLang="en-US" dirty="0"/>
              <a:t>）一种常见的基础数据结构，是一种线性表，但是并不会按线性的顺序存储数据，而是在每一个节点里存到是下一个节点的指针</a:t>
            </a:r>
            <a:r>
              <a:rPr lang="en-US" altLang="zh-CN" dirty="0"/>
              <a:t>(Pointer</a:t>
            </a:r>
            <a:r>
              <a:rPr lang="zh-CN" altLang="en-US" dirty="0"/>
              <a:t>）。</a:t>
            </a:r>
            <a:endParaRPr lang="en-US" altLang="zh-CN" dirty="0"/>
          </a:p>
        </p:txBody>
      </p:sp>
      <p:pic>
        <p:nvPicPr>
          <p:cNvPr id="2050" name="Picture 2"/>
          <p:cNvPicPr>
            <a:picLocks noChangeAspect="1" noChangeArrowheads="1"/>
          </p:cNvPicPr>
          <p:nvPr/>
        </p:nvPicPr>
        <p:blipFill>
          <a:blip r:embed="rId3"/>
          <a:srcRect/>
          <a:stretch>
            <a:fillRect/>
          </a:stretch>
        </p:blipFill>
        <p:spPr bwMode="auto">
          <a:xfrm>
            <a:off x="260311" y="3957640"/>
            <a:ext cx="6048375" cy="2314575"/>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a:t>
            </a:r>
            <a:r>
              <a:rPr lang="zh-CN" altLang="en-US" dirty="0"/>
              <a:t>、继承的基本概念</a:t>
            </a:r>
            <a:endParaRPr lang="en-US" altLang="zh-CN" sz="4200" dirty="0"/>
          </a:p>
        </p:txBody>
      </p:sp>
      <p:sp>
        <p:nvSpPr>
          <p:cNvPr id="6147" name="内容占位符 2"/>
          <p:cNvSpPr>
            <a:spLocks noGrp="1"/>
          </p:cNvSpPr>
          <p:nvPr>
            <p:ph idx="1"/>
          </p:nvPr>
        </p:nvSpPr>
        <p:spPr/>
        <p:txBody>
          <a:bodyPr>
            <a:normAutofit lnSpcReduction="20000"/>
          </a:bodyPr>
          <a:lstStyle/>
          <a:p>
            <a:pPr>
              <a:buNone/>
              <a:defRPr/>
            </a:pPr>
            <a:r>
              <a:rPr lang="zh-CN" altLang="en-US" dirty="0">
                <a:solidFill>
                  <a:srgbClr val="FF0000"/>
                </a:solidFill>
              </a:rPr>
              <a:t>语法：</a:t>
            </a:r>
            <a:r>
              <a:rPr lang="en-US" altLang="zh-CN" dirty="0">
                <a:solidFill>
                  <a:srgbClr val="FF0000"/>
                </a:solidFill>
              </a:rPr>
              <a:t>[</a:t>
            </a:r>
            <a:r>
              <a:rPr lang="zh-CN" altLang="en-US" dirty="0">
                <a:solidFill>
                  <a:srgbClr val="FF0000"/>
                </a:solidFill>
              </a:rPr>
              <a:t>访问权限</a:t>
            </a:r>
            <a:r>
              <a:rPr lang="en-US" altLang="zh-CN" dirty="0">
                <a:solidFill>
                  <a:srgbClr val="FF0000"/>
                </a:solidFill>
              </a:rPr>
              <a:t>]   class  </a:t>
            </a:r>
            <a:r>
              <a:rPr lang="zh-CN" altLang="en-US" dirty="0">
                <a:solidFill>
                  <a:srgbClr val="FF0000"/>
                </a:solidFill>
              </a:rPr>
              <a:t>子类名  </a:t>
            </a:r>
            <a:r>
              <a:rPr lang="en-US" altLang="zh-CN" dirty="0">
                <a:solidFill>
                  <a:srgbClr val="FF0000"/>
                </a:solidFill>
              </a:rPr>
              <a:t>extends  </a:t>
            </a:r>
            <a:r>
              <a:rPr lang="zh-CN" altLang="en-US" dirty="0">
                <a:solidFill>
                  <a:srgbClr val="FF0000"/>
                </a:solidFill>
              </a:rPr>
              <a:t>父类名</a:t>
            </a:r>
            <a:r>
              <a:rPr lang="en-US" altLang="zh-CN" dirty="0">
                <a:solidFill>
                  <a:srgbClr val="FF0000"/>
                </a:solidFill>
              </a:rPr>
              <a:t>{</a:t>
            </a:r>
          </a:p>
          <a:p>
            <a:pPr lvl="1">
              <a:buNone/>
              <a:defRPr/>
            </a:pPr>
            <a:r>
              <a:rPr lang="zh-CN" altLang="en-US" dirty="0">
                <a:solidFill>
                  <a:srgbClr val="FF0000"/>
                </a:solidFill>
              </a:rPr>
              <a:t>类体定义；</a:t>
            </a:r>
            <a:endParaRPr lang="en-US" altLang="zh-CN" dirty="0">
              <a:solidFill>
                <a:srgbClr val="FF0000"/>
              </a:solidFill>
            </a:endParaRPr>
          </a:p>
          <a:p>
            <a:pPr>
              <a:buNone/>
              <a:defRPr/>
            </a:pPr>
            <a:r>
              <a:rPr lang="en-US" altLang="zh-CN" dirty="0">
                <a:solidFill>
                  <a:srgbClr val="FF0000"/>
                </a:solidFill>
              </a:rPr>
              <a:t>}</a:t>
            </a:r>
          </a:p>
          <a:p>
            <a:pPr>
              <a:buNone/>
              <a:defRPr/>
            </a:pPr>
            <a:endParaRPr lang="en-US" altLang="zh-CN" dirty="0">
              <a:solidFill>
                <a:srgbClr val="FF0000"/>
              </a:solidFill>
              <a:ea typeface="黑体" panose="02010609060101010101" pitchFamily="2" charset="-122"/>
            </a:endParaRPr>
          </a:p>
          <a:p>
            <a:pPr>
              <a:buNone/>
              <a:defRPr/>
            </a:pPr>
            <a:r>
              <a:rPr lang="zh-CN" altLang="en-US" dirty="0"/>
              <a:t>示例：</a:t>
            </a:r>
            <a:endParaRPr lang="en-US" altLang="zh-CN" dirty="0"/>
          </a:p>
          <a:p>
            <a:pPr>
              <a:buNone/>
              <a:defRPr/>
            </a:pPr>
            <a:r>
              <a:rPr lang="en-US" altLang="zh-CN" dirty="0"/>
              <a:t>public class Dog{</a:t>
            </a:r>
          </a:p>
          <a:p>
            <a:pPr>
              <a:buNone/>
              <a:defRPr/>
            </a:pPr>
            <a:r>
              <a:rPr lang="en-US" altLang="zh-CN" dirty="0"/>
              <a:t>      private String name;</a:t>
            </a:r>
          </a:p>
          <a:p>
            <a:pPr>
              <a:buNone/>
              <a:defRPr/>
            </a:pPr>
            <a:r>
              <a:rPr lang="en-US" altLang="zh-CN" dirty="0"/>
              <a:t>      private String sex;</a:t>
            </a:r>
          </a:p>
          <a:p>
            <a:pPr>
              <a:buNone/>
              <a:defRPr/>
            </a:pPr>
            <a:r>
              <a:rPr lang="en-US" altLang="zh-CN" dirty="0"/>
              <a:t>      public void eat(){System.out.println(“</a:t>
            </a:r>
            <a:r>
              <a:rPr lang="zh-CN" altLang="zh-CN" dirty="0"/>
              <a:t>吃饭</a:t>
            </a:r>
            <a:r>
              <a:rPr lang="en-US" altLang="zh-CN" dirty="0"/>
              <a:t>”);}</a:t>
            </a:r>
          </a:p>
          <a:p>
            <a:pPr>
              <a:buNone/>
              <a:defRPr/>
            </a:pPr>
            <a:r>
              <a:rPr lang="en-US" altLang="zh-CN" dirty="0"/>
              <a:t>}</a:t>
            </a:r>
          </a:p>
          <a:p>
            <a:pPr>
              <a:buNone/>
              <a:defRPr/>
            </a:pPr>
            <a:r>
              <a:rPr lang="en-US" altLang="zh-CN" dirty="0"/>
              <a:t>public class HomeDog extends Dog{</a:t>
            </a:r>
          </a:p>
          <a:p>
            <a:pPr>
              <a:buNone/>
              <a:defRPr/>
            </a:pPr>
            <a:r>
              <a:rPr lang="en-US" altLang="zh-CN" dirty="0"/>
              <a:t>    //</a:t>
            </a:r>
            <a:r>
              <a:rPr lang="zh-CN" altLang="en-US" dirty="0"/>
              <a:t>类的定义</a:t>
            </a:r>
            <a:endParaRPr lang="en-US" altLang="zh-CN" dirty="0"/>
          </a:p>
          <a:p>
            <a:pPr>
              <a:buNone/>
              <a:defRPr/>
            </a:pPr>
            <a:r>
              <a:rPr lang="en-US" altLang="zh-CN" dirty="0"/>
              <a:t>}</a:t>
            </a:r>
          </a:p>
          <a:p>
            <a:pPr>
              <a:buNone/>
              <a:defRPr/>
            </a:pPr>
            <a:r>
              <a:rPr lang="zh-CN" altLang="en-US" dirty="0"/>
              <a:t>public class </a:t>
            </a:r>
            <a:r>
              <a:rPr lang="en-US" altLang="zh-CN" dirty="0"/>
              <a:t>H</a:t>
            </a:r>
            <a:r>
              <a:rPr lang="zh-CN" altLang="en-US" dirty="0"/>
              <a:t>usky</a:t>
            </a:r>
            <a:r>
              <a:rPr lang="en-US" altLang="zh-CN" dirty="0"/>
              <a:t>Dog</a:t>
            </a:r>
            <a:r>
              <a:rPr lang="zh-CN" altLang="en-US" dirty="0"/>
              <a:t> extends Dog{</a:t>
            </a:r>
          </a:p>
          <a:p>
            <a:pPr>
              <a:buNone/>
              <a:defRPr/>
            </a:pPr>
            <a:r>
              <a:rPr lang="zh-CN" altLang="en-US" dirty="0"/>
              <a:t>    //类的定义</a:t>
            </a:r>
          </a:p>
          <a:p>
            <a:pPr>
              <a:buNone/>
              <a:defRPr/>
            </a:pPr>
            <a:r>
              <a:rPr lang="zh-CN" altLang="en-US" dirty="0"/>
              <a:t>}</a:t>
            </a:r>
          </a:p>
          <a:p>
            <a:pPr>
              <a:buNone/>
              <a:defRPr/>
            </a:pPr>
            <a:endParaRPr lang="zh-CN" altLang="en-US" dirty="0"/>
          </a:p>
          <a:p>
            <a:pPr>
              <a:buNone/>
              <a:defRPr/>
            </a:pPr>
            <a:r>
              <a:rPr lang="zh-CN" altLang="en-US" dirty="0">
                <a:solidFill>
                  <a:srgbClr val="FF0000"/>
                </a:solidFill>
              </a:rPr>
              <a:t>protected</a:t>
            </a:r>
            <a:r>
              <a:rPr lang="zh-CN" altLang="en-US" dirty="0"/>
              <a:t>（受保护的访问权限修饰符，用于修饰属性和方法，使用</a:t>
            </a:r>
            <a:r>
              <a:rPr lang="en-US" altLang="zh-CN" dirty="0"/>
              <a:t>protected</a:t>
            </a:r>
            <a:r>
              <a:rPr lang="zh-CN" altLang="zh-CN" dirty="0"/>
              <a:t>修饰的属性和方法可以被子类继承</a:t>
            </a:r>
            <a:r>
              <a:rPr lang="zh-CN" altLang="en-US" dirty="0"/>
              <a: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19</a:t>
            </a:r>
            <a:r>
              <a:rPr lang="zh-CN" altLang="en-US" dirty="0"/>
              <a:t>、数据结构之链表</a:t>
            </a:r>
            <a:endParaRPr lang="en-US" altLang="zh-CN" sz="4200" dirty="0"/>
          </a:p>
        </p:txBody>
      </p:sp>
      <p:sp>
        <p:nvSpPr>
          <p:cNvPr id="6147" name="内容占位符 4"/>
          <p:cNvSpPr>
            <a:spLocks noGrp="1"/>
          </p:cNvSpPr>
          <p:nvPr>
            <p:ph idx="1"/>
          </p:nvPr>
        </p:nvSpPr>
        <p:spPr/>
        <p:txBody>
          <a:bodyPr/>
          <a:lstStyle/>
          <a:p>
            <a:r>
              <a:rPr lang="zh-CN" altLang="en-US" sz="1900" dirty="0"/>
              <a:t>在链表数据结构中，我们需要使用到递归算法。 </a:t>
            </a:r>
            <a:endParaRPr lang="en-US" altLang="zh-CN" sz="1900" dirty="0"/>
          </a:p>
          <a:p>
            <a:r>
              <a:rPr lang="zh-CN" altLang="en-US" sz="1900" dirty="0"/>
              <a:t>递归算法是一种直接或者间接地调用自身算法的过程。在计算机编写程序中，递归算法对解决一大类问题是十分有效的，它往往使算法的描述简洁而且易于理解。</a:t>
            </a:r>
          </a:p>
          <a:p>
            <a:endParaRPr lang="en-US" altLang="zh-CN" sz="1900" dirty="0"/>
          </a:p>
          <a:p>
            <a:endParaRPr lang="en-US" altLang="zh-CN" sz="19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20</a:t>
            </a:r>
            <a:r>
              <a:rPr lang="zh-CN" altLang="en-US" dirty="0"/>
              <a:t>、基本数据类型包装类</a:t>
            </a:r>
            <a:endParaRPr lang="en-US" altLang="zh-CN" dirty="0"/>
          </a:p>
        </p:txBody>
      </p:sp>
      <p:sp>
        <p:nvSpPr>
          <p:cNvPr id="5123" name="内容占位符 4"/>
          <p:cNvSpPr>
            <a:spLocks noGrp="1"/>
          </p:cNvSpPr>
          <p:nvPr>
            <p:ph idx="1"/>
          </p:nvPr>
        </p:nvSpPr>
        <p:spPr/>
        <p:txBody>
          <a:bodyPr/>
          <a:lstStyle/>
          <a:p>
            <a:r>
              <a:rPr lang="zh-CN" altLang="en-US" sz="1600" dirty="0"/>
              <a:t>在</a:t>
            </a:r>
            <a:r>
              <a:rPr lang="en-US" altLang="zh-CN" sz="1600" dirty="0"/>
              <a:t>Java</a:t>
            </a:r>
            <a:r>
              <a:rPr lang="zh-CN" altLang="en-US" sz="1600" dirty="0"/>
              <a:t>中有一个设计的原则“一切皆对象”，</a:t>
            </a:r>
            <a:r>
              <a:rPr lang="en-US" altLang="zh-CN" sz="1600" dirty="0"/>
              <a:t>Java</a:t>
            </a:r>
            <a:r>
              <a:rPr lang="zh-CN" altLang="en-US" sz="1600" dirty="0"/>
              <a:t>中的基本数据类型就完全不符合这种设计思想，因为八种基本数据类型并不是引用数据类型，所以</a:t>
            </a:r>
            <a:r>
              <a:rPr lang="en-US" altLang="zh-CN" sz="1600" dirty="0"/>
              <a:t>Java</a:t>
            </a:r>
            <a:r>
              <a:rPr lang="zh-CN" altLang="en-US" sz="1600" dirty="0"/>
              <a:t>中为了解决这样的问题，</a:t>
            </a:r>
            <a:r>
              <a:rPr lang="en-US" altLang="zh-CN" sz="1600" dirty="0"/>
              <a:t>JDK1.5</a:t>
            </a:r>
            <a:r>
              <a:rPr lang="zh-CN" altLang="en-US" sz="1600" dirty="0"/>
              <a:t>以后引入了八种基本数据类型的包装类。</a:t>
            </a:r>
            <a:endParaRPr lang="en-US" altLang="zh-CN" sz="1600" dirty="0"/>
          </a:p>
          <a:p>
            <a:endParaRPr lang="en-US" altLang="zh-CN" sz="1600" dirty="0"/>
          </a:p>
          <a:p>
            <a:pPr>
              <a:defRPr/>
            </a:pPr>
            <a:r>
              <a:rPr lang="zh-CN" altLang="en-US" sz="1600" b="1" dirty="0"/>
              <a:t>八种包装类分为两大类型：</a:t>
            </a:r>
          </a:p>
          <a:p>
            <a:pPr>
              <a:defRPr/>
            </a:pPr>
            <a:r>
              <a:rPr lang="en-US" altLang="zh-CN" sz="1600" dirty="0"/>
              <a:t>· </a:t>
            </a:r>
            <a:r>
              <a:rPr lang="en-US" sz="1600" b="1" dirty="0"/>
              <a:t>Number</a:t>
            </a:r>
            <a:r>
              <a:rPr lang="zh-CN" altLang="en-US" sz="1600" dirty="0"/>
              <a:t>：</a:t>
            </a:r>
            <a:r>
              <a:rPr lang="en-US" sz="1600" dirty="0"/>
              <a:t>Integer</a:t>
            </a:r>
            <a:r>
              <a:rPr lang="zh-CN" altLang="en-US" sz="1600" dirty="0"/>
              <a:t>、</a:t>
            </a:r>
            <a:r>
              <a:rPr lang="en-US" sz="1600" dirty="0"/>
              <a:t>Short</a:t>
            </a:r>
            <a:r>
              <a:rPr lang="zh-CN" altLang="en-US" sz="1600" dirty="0"/>
              <a:t>、</a:t>
            </a:r>
            <a:r>
              <a:rPr lang="en-US" sz="1600" dirty="0"/>
              <a:t>Long</a:t>
            </a:r>
            <a:r>
              <a:rPr lang="zh-CN" altLang="en-US" sz="1600" dirty="0"/>
              <a:t>、</a:t>
            </a:r>
            <a:r>
              <a:rPr lang="en-US" sz="1600" dirty="0"/>
              <a:t>Double</a:t>
            </a:r>
            <a:r>
              <a:rPr lang="zh-CN" altLang="en-US" sz="1600" dirty="0"/>
              <a:t>、</a:t>
            </a:r>
            <a:r>
              <a:rPr lang="en-US" sz="1600" dirty="0"/>
              <a:t>Float</a:t>
            </a:r>
            <a:r>
              <a:rPr lang="zh-CN" altLang="en-US" sz="1600" dirty="0"/>
              <a:t>、</a:t>
            </a:r>
            <a:r>
              <a:rPr lang="en-US" sz="1600" dirty="0"/>
              <a:t>Byte</a:t>
            </a:r>
            <a:r>
              <a:rPr lang="zh-CN" altLang="en-US" sz="1600" dirty="0"/>
              <a:t>都是</a:t>
            </a:r>
            <a:r>
              <a:rPr lang="en-US" sz="1600" dirty="0"/>
              <a:t>Number</a:t>
            </a:r>
            <a:r>
              <a:rPr lang="zh-CN" altLang="en-US" sz="1600" dirty="0"/>
              <a:t>的子</a:t>
            </a:r>
            <a:r>
              <a:rPr lang="en-US" altLang="zh-CN" sz="1600" dirty="0"/>
              <a:t> </a:t>
            </a:r>
            <a:r>
              <a:rPr lang="zh-CN" altLang="en-US" sz="1600" dirty="0"/>
              <a:t>类表示是一个数字。</a:t>
            </a:r>
          </a:p>
          <a:p>
            <a:pPr>
              <a:defRPr/>
            </a:pPr>
            <a:r>
              <a:rPr lang="en-US" altLang="zh-CN" sz="1600" dirty="0"/>
              <a:t>· </a:t>
            </a:r>
            <a:r>
              <a:rPr lang="en-US" sz="1600" b="1" dirty="0"/>
              <a:t>Object</a:t>
            </a:r>
            <a:r>
              <a:rPr lang="zh-CN" altLang="en-US" sz="1600" dirty="0"/>
              <a:t>：</a:t>
            </a:r>
            <a:r>
              <a:rPr lang="en-US" sz="1600" dirty="0"/>
              <a:t>Character</a:t>
            </a:r>
            <a:r>
              <a:rPr lang="zh-CN" altLang="en-US" sz="1600" dirty="0"/>
              <a:t>、</a:t>
            </a:r>
            <a:r>
              <a:rPr lang="en-US" sz="1600" dirty="0"/>
              <a:t>Boolean</a:t>
            </a:r>
            <a:r>
              <a:rPr lang="zh-CN" altLang="en-US" sz="1600" dirty="0"/>
              <a:t>都是</a:t>
            </a:r>
            <a:r>
              <a:rPr lang="en-US" sz="1600" dirty="0"/>
              <a:t>Object</a:t>
            </a:r>
            <a:r>
              <a:rPr lang="zh-CN" altLang="en-US" sz="1600" dirty="0"/>
              <a:t>的直接子类。</a:t>
            </a:r>
          </a:p>
          <a:p>
            <a:endParaRPr lang="zh-CN" altLang="en-US" sz="1900" dirty="0"/>
          </a:p>
          <a:p>
            <a:endParaRPr lang="en-US" altLang="zh-CN" sz="1900" dirty="0"/>
          </a:p>
        </p:txBody>
      </p:sp>
      <p:graphicFrame>
        <p:nvGraphicFramePr>
          <p:cNvPr id="4" name="内容占位符 3"/>
          <p:cNvGraphicFramePr/>
          <p:nvPr/>
        </p:nvGraphicFramePr>
        <p:xfrm>
          <a:off x="1189005" y="3529012"/>
          <a:ext cx="4643470" cy="2743200"/>
        </p:xfrm>
        <a:graphic>
          <a:graphicData uri="http://schemas.openxmlformats.org/drawingml/2006/table">
            <a:tbl>
              <a:tblPr>
                <a:tableStyleId>{35758FB7-9AC5-4552-8A53-C91805E547FA}</a:tableStyleId>
              </a:tblPr>
              <a:tblGrid>
                <a:gridCol w="2286016">
                  <a:extLst>
                    <a:ext uri="{9D8B030D-6E8A-4147-A177-3AD203B41FA5}">
                      <a16:colId xmlns:a16="http://schemas.microsoft.com/office/drawing/2014/main" val="20000"/>
                    </a:ext>
                  </a:extLst>
                </a:gridCol>
                <a:gridCol w="2357454">
                  <a:extLst>
                    <a:ext uri="{9D8B030D-6E8A-4147-A177-3AD203B41FA5}">
                      <a16:colId xmlns:a16="http://schemas.microsoft.com/office/drawing/2014/main" val="20001"/>
                    </a:ext>
                  </a:extLst>
                </a:gridCol>
              </a:tblGrid>
              <a:tr h="266701">
                <a:tc>
                  <a:txBody>
                    <a:bodyPr/>
                    <a:lstStyle/>
                    <a:p>
                      <a:pPr algn="ctr">
                        <a:spcAft>
                          <a:spcPts val="0"/>
                        </a:spcAft>
                      </a:pPr>
                      <a:r>
                        <a:rPr lang="zh-CN" sz="2000" kern="100" dirty="0"/>
                        <a:t>基本数据类型</a:t>
                      </a:r>
                      <a:endParaRPr lang="zh-CN" sz="2000" b="1"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zh-CN" sz="2000" kern="100"/>
                        <a:t>包装类</a:t>
                      </a:r>
                      <a:endParaRPr lang="zh-CN" sz="2000" b="1"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266701">
                <a:tc>
                  <a:txBody>
                    <a:bodyPr/>
                    <a:lstStyle/>
                    <a:p>
                      <a:pPr algn="ctr">
                        <a:spcAft>
                          <a:spcPts val="0"/>
                        </a:spcAft>
                      </a:pPr>
                      <a:r>
                        <a:rPr lang="en-US" sz="2000" kern="100" dirty="0"/>
                        <a:t>int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dirty="0"/>
                        <a:t>Integer</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266701">
                <a:tc>
                  <a:txBody>
                    <a:bodyPr/>
                    <a:lstStyle/>
                    <a:p>
                      <a:pPr algn="ctr">
                        <a:spcAft>
                          <a:spcPts val="0"/>
                        </a:spcAft>
                      </a:pPr>
                      <a:r>
                        <a:rPr lang="en-US" sz="2000" kern="100"/>
                        <a:t>char</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a:t>Character</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r h="266701">
                <a:tc>
                  <a:txBody>
                    <a:bodyPr/>
                    <a:lstStyle/>
                    <a:p>
                      <a:pPr algn="ctr">
                        <a:spcAft>
                          <a:spcPts val="0"/>
                        </a:spcAft>
                      </a:pPr>
                      <a:r>
                        <a:rPr lang="en-US" sz="2000" kern="100" dirty="0"/>
                        <a:t>float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dirty="0"/>
                        <a:t>Float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3"/>
                  </a:ext>
                </a:extLst>
              </a:tr>
              <a:tr h="266701">
                <a:tc>
                  <a:txBody>
                    <a:bodyPr/>
                    <a:lstStyle/>
                    <a:p>
                      <a:pPr algn="ctr">
                        <a:spcAft>
                          <a:spcPts val="0"/>
                        </a:spcAft>
                      </a:pPr>
                      <a:r>
                        <a:rPr lang="en-US" sz="2000" kern="100"/>
                        <a:t>double</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a:t>Double</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4"/>
                  </a:ext>
                </a:extLst>
              </a:tr>
              <a:tr h="266701">
                <a:tc>
                  <a:txBody>
                    <a:bodyPr/>
                    <a:lstStyle/>
                    <a:p>
                      <a:pPr algn="ctr">
                        <a:spcAft>
                          <a:spcPts val="0"/>
                        </a:spcAft>
                      </a:pPr>
                      <a:r>
                        <a:rPr lang="en-US" sz="2000" kern="100"/>
                        <a:t>boolean</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dirty="0"/>
                        <a:t>Boolean</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5"/>
                  </a:ext>
                </a:extLst>
              </a:tr>
              <a:tr h="266701">
                <a:tc>
                  <a:txBody>
                    <a:bodyPr/>
                    <a:lstStyle/>
                    <a:p>
                      <a:pPr algn="ctr">
                        <a:spcAft>
                          <a:spcPts val="0"/>
                        </a:spcAft>
                      </a:pPr>
                      <a:r>
                        <a:rPr lang="en-US" sz="2000" kern="100"/>
                        <a:t>byte</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a:t>Byte</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6"/>
                  </a:ext>
                </a:extLst>
              </a:tr>
              <a:tr h="266701">
                <a:tc>
                  <a:txBody>
                    <a:bodyPr/>
                    <a:lstStyle/>
                    <a:p>
                      <a:pPr algn="ctr">
                        <a:spcAft>
                          <a:spcPts val="0"/>
                        </a:spcAft>
                      </a:pPr>
                      <a:r>
                        <a:rPr lang="en-US" sz="2000" kern="100"/>
                        <a:t>short</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a:t>Short</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7"/>
                  </a:ext>
                </a:extLst>
              </a:tr>
              <a:tr h="266701">
                <a:tc>
                  <a:txBody>
                    <a:bodyPr/>
                    <a:lstStyle/>
                    <a:p>
                      <a:pPr algn="ctr">
                        <a:spcAft>
                          <a:spcPts val="0"/>
                        </a:spcAft>
                      </a:pPr>
                      <a:r>
                        <a:rPr lang="en-US" sz="2000" kern="100"/>
                        <a:t>long</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en-US" sz="2000" kern="100" dirty="0"/>
                        <a:t>Long</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8"/>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Autofit/>
          </a:bodyPr>
          <a:lstStyle/>
          <a:p>
            <a:r>
              <a:rPr lang="en-US" altLang="zh-CN" sz="3600" dirty="0"/>
              <a:t>20</a:t>
            </a:r>
            <a:r>
              <a:rPr lang="zh-CN" altLang="en-US" sz="3600" dirty="0"/>
              <a:t>、基本数据类型包装类</a:t>
            </a:r>
            <a:endParaRPr lang="en-US" altLang="zh-CN" sz="3600" dirty="0"/>
          </a:p>
        </p:txBody>
      </p:sp>
      <p:sp>
        <p:nvSpPr>
          <p:cNvPr id="7171" name="内容占位符 6"/>
          <p:cNvSpPr>
            <a:spLocks noGrp="1"/>
          </p:cNvSpPr>
          <p:nvPr>
            <p:ph idx="1"/>
          </p:nvPr>
        </p:nvSpPr>
        <p:spPr/>
        <p:txBody>
          <a:bodyPr>
            <a:normAutofit/>
          </a:bodyPr>
          <a:lstStyle/>
          <a:p>
            <a:r>
              <a:rPr lang="zh-CN" altLang="en-US" b="1" dirty="0"/>
              <a:t>装箱及拆箱操作</a:t>
            </a:r>
            <a:endParaRPr lang="en-US" altLang="zh-CN" b="1" dirty="0"/>
          </a:p>
          <a:p>
            <a:r>
              <a:rPr lang="zh-CN" altLang="en-US" dirty="0"/>
              <a:t>将一个基本数据类型转换为包装类，那么这样的操作称为装箱操作。将一个包装类转换为一个基本数据类型，这样的操作称为拆箱操作。</a:t>
            </a:r>
          </a:p>
        </p:txBody>
      </p:sp>
      <p:graphicFrame>
        <p:nvGraphicFramePr>
          <p:cNvPr id="9" name="表格 8"/>
          <p:cNvGraphicFramePr>
            <a:graphicFrameLocks noGrp="1"/>
          </p:cNvGraphicFramePr>
          <p:nvPr/>
        </p:nvGraphicFramePr>
        <p:xfrm>
          <a:off x="1260227" y="3000375"/>
          <a:ext cx="4230792" cy="2234360"/>
        </p:xfrm>
        <a:graphic>
          <a:graphicData uri="http://schemas.openxmlformats.org/drawingml/2006/table">
            <a:tbl>
              <a:tblPr>
                <a:tableStyleId>{35758FB7-9AC5-4552-8A53-C91805E547FA}</a:tableStyleId>
              </a:tblPr>
              <a:tblGrid>
                <a:gridCol w="1908005">
                  <a:extLst>
                    <a:ext uri="{9D8B030D-6E8A-4147-A177-3AD203B41FA5}">
                      <a16:colId xmlns:a16="http://schemas.microsoft.com/office/drawing/2014/main" val="20000"/>
                    </a:ext>
                  </a:extLst>
                </a:gridCol>
                <a:gridCol w="2322787">
                  <a:extLst>
                    <a:ext uri="{9D8B030D-6E8A-4147-A177-3AD203B41FA5}">
                      <a16:colId xmlns:a16="http://schemas.microsoft.com/office/drawing/2014/main" val="20001"/>
                    </a:ext>
                  </a:extLst>
                </a:gridCol>
              </a:tblGrid>
              <a:tr h="355180">
                <a:tc>
                  <a:txBody>
                    <a:bodyPr/>
                    <a:lstStyle/>
                    <a:p>
                      <a:pPr algn="ctr">
                        <a:spcAft>
                          <a:spcPts val="0"/>
                        </a:spcAft>
                      </a:pPr>
                      <a:r>
                        <a:rPr lang="zh-CN" sz="2000" kern="100" dirty="0"/>
                        <a:t>方法</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ctr">
                        <a:spcAft>
                          <a:spcPts val="0"/>
                        </a:spcAft>
                      </a:pPr>
                      <a:r>
                        <a:rPr lang="zh-CN" sz="2000" kern="100"/>
                        <a:t>描述</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256032">
                <a:tc>
                  <a:txBody>
                    <a:bodyPr/>
                    <a:lstStyle/>
                    <a:p>
                      <a:pPr algn="l">
                        <a:spcAft>
                          <a:spcPts val="0"/>
                        </a:spcAft>
                      </a:pPr>
                      <a:r>
                        <a:rPr lang="en-US" sz="2000" kern="100" dirty="0"/>
                        <a:t>byteValue()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a:t>Byte </a:t>
                      </a:r>
                      <a:r>
                        <a:rPr lang="en-US" sz="2000" kern="100">
                          <a:sym typeface="Wingdings" panose="05000000000000000000"/>
                        </a:rPr>
                        <a:t></a:t>
                      </a:r>
                      <a:r>
                        <a:rPr lang="en-US" sz="2000" kern="100"/>
                        <a:t> byte</a:t>
                      </a:r>
                      <a:endParaRPr lang="zh-CN" sz="20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355180">
                <a:tc>
                  <a:txBody>
                    <a:bodyPr/>
                    <a:lstStyle/>
                    <a:p>
                      <a:pPr algn="l">
                        <a:spcAft>
                          <a:spcPts val="0"/>
                        </a:spcAft>
                      </a:pPr>
                      <a:r>
                        <a:rPr lang="en-US" sz="2000" kern="100" dirty="0"/>
                        <a:t>doubleValue()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dirty="0"/>
                        <a:t>Double </a:t>
                      </a:r>
                      <a:r>
                        <a:rPr lang="en-US" sz="2000" kern="100" dirty="0">
                          <a:sym typeface="Wingdings" panose="05000000000000000000"/>
                        </a:rPr>
                        <a:t></a:t>
                      </a:r>
                      <a:r>
                        <a:rPr lang="en-US" sz="2000" kern="100" dirty="0"/>
                        <a:t> double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r h="256032">
                <a:tc>
                  <a:txBody>
                    <a:bodyPr/>
                    <a:lstStyle/>
                    <a:p>
                      <a:pPr algn="l">
                        <a:spcAft>
                          <a:spcPts val="0"/>
                        </a:spcAft>
                      </a:pPr>
                      <a:r>
                        <a:rPr lang="en-US" sz="2000" kern="100" dirty="0"/>
                        <a:t>floatValue()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dirty="0"/>
                        <a:t>Float </a:t>
                      </a:r>
                      <a:r>
                        <a:rPr lang="en-US" sz="2000" kern="100" dirty="0">
                          <a:sym typeface="Wingdings" panose="05000000000000000000"/>
                        </a:rPr>
                        <a:t></a:t>
                      </a:r>
                      <a:r>
                        <a:rPr lang="en-US" sz="2000" kern="100" dirty="0"/>
                        <a:t> float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3"/>
                  </a:ext>
                </a:extLst>
              </a:tr>
              <a:tr h="256032">
                <a:tc>
                  <a:txBody>
                    <a:bodyPr/>
                    <a:lstStyle/>
                    <a:p>
                      <a:pPr algn="l">
                        <a:spcAft>
                          <a:spcPts val="0"/>
                        </a:spcAft>
                      </a:pPr>
                      <a:r>
                        <a:rPr lang="en-US" sz="2000" kern="100" dirty="0"/>
                        <a:t>intValue()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dirty="0"/>
                        <a:t>Integer </a:t>
                      </a:r>
                      <a:r>
                        <a:rPr lang="en-US" sz="2000" kern="100" dirty="0">
                          <a:sym typeface="Wingdings" panose="05000000000000000000"/>
                        </a:rPr>
                        <a:t></a:t>
                      </a:r>
                      <a:r>
                        <a:rPr lang="en-US" sz="2000" kern="100" dirty="0"/>
                        <a:t> int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4"/>
                  </a:ext>
                </a:extLst>
              </a:tr>
              <a:tr h="256032">
                <a:tc>
                  <a:txBody>
                    <a:bodyPr/>
                    <a:lstStyle/>
                    <a:p>
                      <a:pPr algn="l">
                        <a:spcAft>
                          <a:spcPts val="0"/>
                        </a:spcAft>
                      </a:pPr>
                      <a:r>
                        <a:rPr lang="en-US" sz="2000" kern="100" dirty="0"/>
                        <a:t>longValue()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dirty="0"/>
                        <a:t>Long </a:t>
                      </a:r>
                      <a:r>
                        <a:rPr lang="en-US" sz="2000" kern="100" dirty="0">
                          <a:sym typeface="Wingdings" panose="05000000000000000000"/>
                        </a:rPr>
                        <a:t></a:t>
                      </a:r>
                      <a:r>
                        <a:rPr lang="en-US" sz="2000" kern="100" dirty="0"/>
                        <a:t> long</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5"/>
                  </a:ext>
                </a:extLst>
              </a:tr>
              <a:tr h="256032">
                <a:tc>
                  <a:txBody>
                    <a:bodyPr/>
                    <a:lstStyle/>
                    <a:p>
                      <a:pPr algn="l">
                        <a:spcAft>
                          <a:spcPts val="0"/>
                        </a:spcAft>
                      </a:pPr>
                      <a:r>
                        <a:rPr lang="en-US" sz="2000" kern="100" dirty="0"/>
                        <a:t>shortValue()</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l">
                        <a:spcAft>
                          <a:spcPts val="0"/>
                        </a:spcAft>
                      </a:pPr>
                      <a:r>
                        <a:rPr lang="en-US" sz="2000" kern="100" dirty="0"/>
                        <a:t>Short </a:t>
                      </a:r>
                      <a:r>
                        <a:rPr lang="en-US" sz="2000" kern="100" dirty="0">
                          <a:sym typeface="Wingdings" panose="05000000000000000000"/>
                        </a:rPr>
                        <a:t></a:t>
                      </a:r>
                      <a:r>
                        <a:rPr lang="en-US" sz="2000" kern="100" dirty="0"/>
                        <a:t> short</a:t>
                      </a:r>
                      <a:endParaRPr lang="zh-CN" sz="20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6"/>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p:txBody>
          <a:bodyPr>
            <a:noAutofit/>
          </a:bodyPr>
          <a:lstStyle/>
          <a:p>
            <a:r>
              <a:rPr lang="en-US" altLang="zh-CN" sz="3600" dirty="0"/>
              <a:t>20</a:t>
            </a:r>
            <a:r>
              <a:rPr lang="zh-CN" altLang="en-US" sz="3600" dirty="0"/>
              <a:t>、基本数据类型包装类</a:t>
            </a:r>
            <a:endParaRPr lang="en-US" altLang="zh-CN" sz="3600" dirty="0"/>
          </a:p>
        </p:txBody>
      </p:sp>
      <p:sp>
        <p:nvSpPr>
          <p:cNvPr id="8195" name="内容占位符 6"/>
          <p:cNvSpPr>
            <a:spLocks noGrp="1"/>
          </p:cNvSpPr>
          <p:nvPr>
            <p:ph idx="1"/>
          </p:nvPr>
        </p:nvSpPr>
        <p:spPr/>
        <p:txBody>
          <a:bodyPr/>
          <a:lstStyle/>
          <a:p>
            <a:r>
              <a:rPr lang="zh-CN" altLang="en-US" b="1" dirty="0"/>
              <a:t>转型操作</a:t>
            </a:r>
            <a:endParaRPr lang="en-US" altLang="zh-CN" b="1" dirty="0"/>
          </a:p>
          <a:p>
            <a:r>
              <a:rPr lang="zh-CN" altLang="en-US" dirty="0"/>
              <a:t>在包装类中，可以将一个字符串变为指定的基本数据类型，一般在输入数据时会使用较多。</a:t>
            </a:r>
          </a:p>
          <a:p>
            <a:r>
              <a:rPr lang="zh-CN" altLang="en-US" dirty="0"/>
              <a:t>在</a:t>
            </a:r>
            <a:r>
              <a:rPr lang="en-US" altLang="zh-CN" dirty="0"/>
              <a:t>Integer</a:t>
            </a:r>
            <a:r>
              <a:rPr lang="zh-CN" altLang="en-US" dirty="0"/>
              <a:t>类中将</a:t>
            </a:r>
            <a:r>
              <a:rPr lang="en-US" altLang="zh-CN" dirty="0"/>
              <a:t>String</a:t>
            </a:r>
            <a:r>
              <a:rPr lang="zh-CN" altLang="en-US" dirty="0"/>
              <a:t>变为</a:t>
            </a:r>
            <a:r>
              <a:rPr lang="en-US" altLang="zh-CN" dirty="0"/>
              <a:t>int</a:t>
            </a:r>
            <a:r>
              <a:rPr lang="zh-CN" altLang="en-US" dirty="0"/>
              <a:t>型数据：</a:t>
            </a:r>
            <a:r>
              <a:rPr lang="en-US" altLang="zh-CN" dirty="0"/>
              <a:t>public static int parseInt(String s)</a:t>
            </a:r>
            <a:endParaRPr lang="zh-CN" altLang="zh-CN" dirty="0"/>
          </a:p>
          <a:p>
            <a:r>
              <a:rPr lang="zh-CN" altLang="en-US" dirty="0"/>
              <a:t>在</a:t>
            </a:r>
            <a:r>
              <a:rPr lang="en-US" altLang="zh-CN" dirty="0"/>
              <a:t>Float</a:t>
            </a:r>
            <a:r>
              <a:rPr lang="zh-CN" altLang="en-US" dirty="0"/>
              <a:t>类中将</a:t>
            </a:r>
            <a:r>
              <a:rPr lang="en-US" altLang="zh-CN" dirty="0"/>
              <a:t>String</a:t>
            </a:r>
            <a:r>
              <a:rPr lang="zh-CN" altLang="en-US" dirty="0"/>
              <a:t>变为</a:t>
            </a:r>
            <a:r>
              <a:rPr lang="en-US" altLang="zh-CN" dirty="0"/>
              <a:t>float</a:t>
            </a:r>
            <a:r>
              <a:rPr lang="zh-CN" altLang="en-US" dirty="0"/>
              <a:t>型数据：</a:t>
            </a:r>
            <a:r>
              <a:rPr lang="en-US" altLang="zh-CN" dirty="0"/>
              <a:t>public static float parseFloat(String s)</a:t>
            </a:r>
            <a:endParaRPr lang="zh-CN" altLang="zh-CN" dirty="0"/>
          </a:p>
          <a:p>
            <a:endParaRPr lang="en-US" altLang="zh-CN" sz="1900" b="1" dirty="0">
              <a:solidFill>
                <a:srgbClr val="FF0000"/>
              </a:solidFill>
            </a:endParaRPr>
          </a:p>
          <a:p>
            <a:endParaRPr lang="en-US" altLang="zh-CN" sz="1900" b="1" dirty="0">
              <a:solidFill>
                <a:srgbClr val="FF0000"/>
              </a:solidFill>
            </a:endParaRPr>
          </a:p>
          <a:p>
            <a:endParaRPr lang="en-US" altLang="zh-CN" sz="1900" b="1" dirty="0">
              <a:solidFill>
                <a:srgbClr val="FF0000"/>
              </a:solidFill>
            </a:endParaRPr>
          </a:p>
          <a:p>
            <a:endParaRPr lang="zh-CN" altLang="en-US" sz="1900" dirty="0"/>
          </a:p>
        </p:txBody>
      </p:sp>
      <p:sp>
        <p:nvSpPr>
          <p:cNvPr id="8" name="云形标注 7"/>
          <p:cNvSpPr/>
          <p:nvPr/>
        </p:nvSpPr>
        <p:spPr>
          <a:xfrm>
            <a:off x="1356995" y="3171825"/>
            <a:ext cx="3150870" cy="1964055"/>
          </a:xfrm>
          <a:prstGeom prst="cloudCallout">
            <a:avLst/>
          </a:prstGeom>
        </p:spPr>
        <p:style>
          <a:lnRef idx="2">
            <a:schemeClr val="dk1"/>
          </a:lnRef>
          <a:fillRef idx="1">
            <a:schemeClr val="lt1"/>
          </a:fillRef>
          <a:effectRef idx="0">
            <a:schemeClr val="dk1"/>
          </a:effectRef>
          <a:fontRef idx="minor">
            <a:schemeClr val="dk1"/>
          </a:fontRef>
        </p:style>
        <p:txBody>
          <a:bodyPr lIns="106985" tIns="53492" rIns="106985" bIns="53492" anchor="ctr"/>
          <a:lstStyle/>
          <a:p>
            <a:pPr algn="ctr">
              <a:defRPr/>
            </a:pPr>
            <a:endParaRPr lang="en-US" altLang="zh-CN" sz="1900" dirty="0">
              <a:solidFill>
                <a:srgbClr val="FF0000"/>
              </a:solidFill>
            </a:endParaRPr>
          </a:p>
          <a:p>
            <a:pPr algn="ctr">
              <a:defRPr/>
            </a:pPr>
            <a:endParaRPr lang="en-US" altLang="zh-CN" sz="1900" dirty="0">
              <a:solidFill>
                <a:srgbClr val="FF0000"/>
              </a:solidFill>
            </a:endParaRPr>
          </a:p>
          <a:p>
            <a:pPr algn="ctr">
              <a:defRPr/>
            </a:pPr>
            <a:r>
              <a:rPr lang="zh-CN" altLang="en-US" sz="1900" dirty="0">
                <a:solidFill>
                  <a:srgbClr val="FF0000"/>
                </a:solidFill>
              </a:rPr>
              <a:t>注意：</a:t>
            </a:r>
            <a:r>
              <a:rPr lang="zh-CN" altLang="en-US" sz="1900" dirty="0"/>
              <a:t>转型操作时，字符串必须由数字组成，否则会出现错误哦</a:t>
            </a:r>
          </a:p>
          <a:p>
            <a:pPr algn="ctr">
              <a:defRPr/>
            </a:pPr>
            <a:endParaRPr lang="en-US" altLang="zh-CN" b="1" dirty="0">
              <a:solidFill>
                <a:srgbClr val="FF0000"/>
              </a:solidFill>
            </a:endParaRPr>
          </a:p>
          <a:p>
            <a:pPr algn="ctr">
              <a:defRPr/>
            </a:pP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0"/>
                                        <p:tgtEl>
                                          <p:spTgt spid="8"/>
                                        </p:tgtEl>
                                      </p:cBhvr>
                                    </p:animEffect>
                                  </p:childTnLst>
                                  <p:subTnLst>
                                    <p:audio>
                                      <p:cMediaNode vol="100000">
                                        <p:cTn display="0" masterRel="sameClick">
                                          <p:stCondLst>
                                            <p:cond evt="begin" delay="0">
                                              <p:tn val="5"/>
                                            </p:cond>
                                          </p:stCondLst>
                                          <p:endCondLst>
                                            <p:cond evt="onStopAudio" delay="0">
                                              <p:tgtEl>
                                                <p:sldTgt/>
                                              </p:tgtEl>
                                            </p:cond>
                                          </p:endCondLst>
                                        </p:cTn>
                                        <p:tgtEl>
                                          <p:sndTgt r:embed="rId2"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p:txBody>
          <a:bodyPr>
            <a:noAutofit/>
          </a:bodyPr>
          <a:lstStyle/>
          <a:p>
            <a:r>
              <a:rPr lang="en-US" altLang="zh-CN" sz="3600" dirty="0"/>
              <a:t>20</a:t>
            </a:r>
            <a:r>
              <a:rPr lang="zh-CN" altLang="en-US" sz="3600" dirty="0"/>
              <a:t>、基本数据类型包装类</a:t>
            </a:r>
            <a:endParaRPr lang="en-US" altLang="zh-CN" sz="3600" dirty="0"/>
          </a:p>
        </p:txBody>
      </p:sp>
      <p:sp>
        <p:nvSpPr>
          <p:cNvPr id="9219" name="内容占位符 6"/>
          <p:cNvSpPr>
            <a:spLocks noGrp="1"/>
          </p:cNvSpPr>
          <p:nvPr>
            <p:ph idx="1"/>
          </p:nvPr>
        </p:nvSpPr>
        <p:spPr/>
        <p:txBody>
          <a:bodyPr/>
          <a:lstStyle/>
          <a:p>
            <a:r>
              <a:rPr lang="zh-CN" altLang="en-US" b="1" dirty="0"/>
              <a:t>享元模式</a:t>
            </a:r>
            <a:r>
              <a:rPr lang="zh-CN" altLang="en-US" dirty="0"/>
              <a:t>（</a:t>
            </a:r>
            <a:r>
              <a:rPr lang="en-US" altLang="zh-CN" dirty="0"/>
              <a:t>Flyweight Pattern</a:t>
            </a:r>
            <a:r>
              <a:rPr lang="zh-CN" altLang="en-US" dirty="0"/>
              <a:t>）它使用共享对象，用来尽可能减少内存使用量以及分享资讯给尽可能多的相似对象；它适合用于当大量对象只是重复因而导致无法令人接受的使用大量内存。通常对象中的部分状态是可以分享。常见做法是把它们放在外部数据结构，当需要使用时再将它们传递给享元。</a:t>
            </a:r>
            <a:endParaRPr lang="en-US" altLang="zh-CN" dirty="0"/>
          </a:p>
          <a:p>
            <a:endParaRPr lang="en-US" altLang="zh-CN" dirty="0"/>
          </a:p>
          <a:p>
            <a:r>
              <a:rPr lang="zh-CN" altLang="en-US" dirty="0">
                <a:solidFill>
                  <a:srgbClr val="FF0000"/>
                </a:solidFill>
              </a:rPr>
              <a:t>运用共享技术有效的支持大量细粒度的对象。</a:t>
            </a:r>
            <a:endParaRPr lang="en-US" altLang="zh-CN" dirty="0">
              <a:solidFill>
                <a:srgbClr val="FF0000"/>
              </a:solidFill>
            </a:endParaRPr>
          </a:p>
          <a:p>
            <a:endParaRPr lang="zh-CN" altLang="en-US" sz="19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p:txBody>
          <a:bodyPr>
            <a:noAutofit/>
          </a:bodyPr>
          <a:lstStyle/>
          <a:p>
            <a:r>
              <a:rPr lang="en-US" altLang="zh-CN" sz="3600" dirty="0"/>
              <a:t>21</a:t>
            </a:r>
            <a:r>
              <a:rPr lang="zh-CN" altLang="en-US" sz="3600" dirty="0"/>
              <a:t>、包与访问修饰符</a:t>
            </a:r>
          </a:p>
        </p:txBody>
      </p:sp>
      <p:sp>
        <p:nvSpPr>
          <p:cNvPr id="9219" name="内容占位符 6"/>
          <p:cNvSpPr>
            <a:spLocks noGrp="1"/>
          </p:cNvSpPr>
          <p:nvPr>
            <p:ph idx="1"/>
          </p:nvPr>
        </p:nvSpPr>
        <p:spPr/>
        <p:txBody>
          <a:bodyPr/>
          <a:lstStyle/>
          <a:p>
            <a:pPr>
              <a:buNone/>
            </a:pPr>
            <a:r>
              <a:rPr lang="zh-CN" altLang="en-US" dirty="0"/>
              <a:t>包用于对多个</a:t>
            </a:r>
            <a:r>
              <a:rPr lang="en-US" altLang="zh-CN" dirty="0"/>
              <a:t>java</a:t>
            </a:r>
            <a:r>
              <a:rPr lang="zh-CN" altLang="en-US" dirty="0"/>
              <a:t>源文件的管理，就像我们的文件目录一样。</a:t>
            </a:r>
            <a:endParaRPr lang="en-US" altLang="zh-CN" dirty="0"/>
          </a:p>
          <a:p>
            <a:pPr>
              <a:buNone/>
            </a:pPr>
            <a:r>
              <a:rPr lang="zh-CN" altLang="en-US" dirty="0"/>
              <a:t>定义一个包：</a:t>
            </a:r>
            <a:endParaRPr lang="en-US" altLang="zh-CN" dirty="0"/>
          </a:p>
          <a:p>
            <a:pPr>
              <a:buNone/>
            </a:pPr>
            <a:r>
              <a:rPr lang="en-US" altLang="zh-CN" dirty="0">
                <a:solidFill>
                  <a:srgbClr val="FF0000"/>
                </a:solidFill>
              </a:rPr>
              <a:t>package</a:t>
            </a:r>
            <a:r>
              <a:rPr lang="en-US" altLang="zh-CN" dirty="0"/>
              <a:t> com.vince;</a:t>
            </a:r>
          </a:p>
          <a:p>
            <a:pPr>
              <a:buNone/>
            </a:pPr>
            <a:r>
              <a:rPr lang="zh-CN" altLang="en-US" dirty="0"/>
              <a:t>该语句只能出现在代码中的第一句。</a:t>
            </a:r>
            <a:endParaRPr lang="en-US" altLang="zh-CN" dirty="0"/>
          </a:p>
          <a:p>
            <a:pPr>
              <a:buNone/>
            </a:pPr>
            <a:endParaRPr lang="en-US" altLang="zh-CN" sz="1900" dirty="0"/>
          </a:p>
          <a:p>
            <a:pPr>
              <a:buNone/>
            </a:pPr>
            <a:r>
              <a:rPr lang="zh-CN" altLang="en-US" sz="1900" dirty="0"/>
              <a:t>访问修饰符：</a:t>
            </a:r>
            <a:endParaRPr lang="en-US" altLang="zh-CN" sz="1900" dirty="0"/>
          </a:p>
        </p:txBody>
      </p:sp>
      <p:graphicFrame>
        <p:nvGraphicFramePr>
          <p:cNvPr id="4" name="表格 3"/>
          <p:cNvGraphicFramePr>
            <a:graphicFrameLocks noGrp="1"/>
          </p:cNvGraphicFramePr>
          <p:nvPr/>
        </p:nvGraphicFramePr>
        <p:xfrm>
          <a:off x="688939" y="3743326"/>
          <a:ext cx="5649914" cy="1711960"/>
        </p:xfrm>
        <a:graphic>
          <a:graphicData uri="http://schemas.openxmlformats.org/drawingml/2006/table">
            <a:tbl>
              <a:tblPr firstRow="1" bandRow="1">
                <a:tableStyleId>{35758FB7-9AC5-4552-8A53-C91805E547FA}</a:tableStyleId>
              </a:tblPr>
              <a:tblGrid>
                <a:gridCol w="1252855">
                  <a:extLst>
                    <a:ext uri="{9D8B030D-6E8A-4147-A177-3AD203B41FA5}">
                      <a16:colId xmlns:a16="http://schemas.microsoft.com/office/drawing/2014/main" val="20000"/>
                    </a:ext>
                  </a:extLst>
                </a:gridCol>
                <a:gridCol w="1048068">
                  <a:extLst>
                    <a:ext uri="{9D8B030D-6E8A-4147-A177-3AD203B41FA5}">
                      <a16:colId xmlns:a16="http://schemas.microsoft.com/office/drawing/2014/main" val="20001"/>
                    </a:ext>
                  </a:extLst>
                </a:gridCol>
                <a:gridCol w="638493">
                  <a:extLst>
                    <a:ext uri="{9D8B030D-6E8A-4147-A177-3AD203B41FA5}">
                      <a16:colId xmlns:a16="http://schemas.microsoft.com/office/drawing/2014/main" val="20002"/>
                    </a:ext>
                  </a:extLst>
                </a:gridCol>
                <a:gridCol w="1252855">
                  <a:extLst>
                    <a:ext uri="{9D8B030D-6E8A-4147-A177-3AD203B41FA5}">
                      <a16:colId xmlns:a16="http://schemas.microsoft.com/office/drawing/2014/main" val="20003"/>
                    </a:ext>
                  </a:extLst>
                </a:gridCol>
                <a:gridCol w="1457643">
                  <a:extLst>
                    <a:ext uri="{9D8B030D-6E8A-4147-A177-3AD203B41FA5}">
                      <a16:colId xmlns:a16="http://schemas.microsoft.com/office/drawing/2014/main" val="20004"/>
                    </a:ext>
                  </a:extLst>
                </a:gridCol>
              </a:tblGrid>
              <a:tr h="285751">
                <a:tc>
                  <a:txBody>
                    <a:bodyPr/>
                    <a:lstStyle/>
                    <a:p>
                      <a:r>
                        <a:rPr lang="zh-CN" altLang="en-US" sz="1600" dirty="0"/>
                        <a:t>访问修饰符</a:t>
                      </a:r>
                    </a:p>
                  </a:txBody>
                  <a:tcPr/>
                </a:tc>
                <a:tc>
                  <a:txBody>
                    <a:bodyPr/>
                    <a:lstStyle/>
                    <a:p>
                      <a:r>
                        <a:rPr lang="zh-CN" altLang="en-US" sz="1600" dirty="0"/>
                        <a:t>同一个类</a:t>
                      </a:r>
                    </a:p>
                  </a:txBody>
                  <a:tcPr/>
                </a:tc>
                <a:tc>
                  <a:txBody>
                    <a:bodyPr/>
                    <a:lstStyle/>
                    <a:p>
                      <a:r>
                        <a:rPr lang="zh-CN" altLang="en-US" sz="1600"/>
                        <a:t>同包</a:t>
                      </a:r>
                    </a:p>
                  </a:txBody>
                  <a:tcPr/>
                </a:tc>
                <a:tc>
                  <a:txBody>
                    <a:bodyPr/>
                    <a:lstStyle/>
                    <a:p>
                      <a:r>
                        <a:rPr lang="zh-CN" altLang="en-US" sz="1600"/>
                        <a:t>不同包子类</a:t>
                      </a:r>
                    </a:p>
                  </a:txBody>
                  <a:tcPr/>
                </a:tc>
                <a:tc>
                  <a:txBody>
                    <a:bodyPr/>
                    <a:lstStyle/>
                    <a:p>
                      <a:r>
                        <a:rPr lang="zh-CN" altLang="en-US" sz="1600"/>
                        <a:t>不同包非子类</a:t>
                      </a:r>
                    </a:p>
                  </a:txBody>
                  <a:tcPr/>
                </a:tc>
                <a:extLst>
                  <a:ext uri="{0D108BD9-81ED-4DB2-BD59-A6C34878D82A}">
                    <a16:rowId xmlns:a16="http://schemas.microsoft.com/office/drawing/2014/main" val="10000"/>
                  </a:ext>
                </a:extLst>
              </a:tr>
              <a:tr h="257179">
                <a:tc>
                  <a:txBody>
                    <a:bodyPr/>
                    <a:lstStyle/>
                    <a:p>
                      <a:r>
                        <a:rPr lang="en-US" altLang="zh-CN" sz="1600"/>
                        <a:t>public</a:t>
                      </a:r>
                      <a:endParaRPr lang="zh-CN" altLang="en-US" sz="1600"/>
                    </a:p>
                  </a:txBody>
                  <a:tcPr/>
                </a:tc>
                <a:tc>
                  <a:txBody>
                    <a:bodyPr/>
                    <a:lstStyle/>
                    <a:p>
                      <a:pPr algn="ctr"/>
                      <a:r>
                        <a:rPr lang="zh-CN" altLang="en-US" sz="1600"/>
                        <a:t>√</a:t>
                      </a:r>
                    </a:p>
                  </a:txBody>
                  <a:tcPr/>
                </a:tc>
                <a:tc>
                  <a:txBody>
                    <a:bodyPr/>
                    <a:lstStyle/>
                    <a:p>
                      <a:pPr algn="ctr"/>
                      <a:r>
                        <a:rPr lang="zh-CN" altLang="en-US" sz="1600"/>
                        <a:t>√</a:t>
                      </a:r>
                    </a:p>
                  </a:txBody>
                  <a:tcPr/>
                </a:tc>
                <a:tc>
                  <a:txBody>
                    <a:bodyPr/>
                    <a:lstStyle/>
                    <a:p>
                      <a:pPr algn="ctr"/>
                      <a:r>
                        <a:rPr lang="zh-CN" altLang="en-US" sz="1600"/>
                        <a:t>√</a:t>
                      </a:r>
                    </a:p>
                  </a:txBody>
                  <a:tcPr/>
                </a:tc>
                <a:tc>
                  <a:txBody>
                    <a:bodyPr/>
                    <a:lstStyle/>
                    <a:p>
                      <a:pPr algn="ctr"/>
                      <a:r>
                        <a:rPr lang="zh-CN" altLang="en-US" sz="1600"/>
                        <a:t>√</a:t>
                      </a:r>
                    </a:p>
                  </a:txBody>
                  <a:tcPr/>
                </a:tc>
                <a:extLst>
                  <a:ext uri="{0D108BD9-81ED-4DB2-BD59-A6C34878D82A}">
                    <a16:rowId xmlns:a16="http://schemas.microsoft.com/office/drawing/2014/main" val="10001"/>
                  </a:ext>
                </a:extLst>
              </a:tr>
              <a:tr h="228607">
                <a:tc>
                  <a:txBody>
                    <a:bodyPr/>
                    <a:lstStyle/>
                    <a:p>
                      <a:r>
                        <a:rPr lang="en-US" altLang="zh-CN" sz="1600"/>
                        <a:t>protected</a:t>
                      </a:r>
                      <a:endParaRPr lang="zh-CN" altLang="en-US" sz="1600"/>
                    </a:p>
                  </a:txBody>
                  <a:tcPr/>
                </a:tc>
                <a:tc>
                  <a:txBody>
                    <a:bodyPr/>
                    <a:lstStyle/>
                    <a:p>
                      <a:pPr algn="ctr"/>
                      <a:r>
                        <a:rPr lang="zh-CN" altLang="en-US" sz="1600"/>
                        <a:t>√</a:t>
                      </a:r>
                    </a:p>
                  </a:txBody>
                  <a:tcPr/>
                </a:tc>
                <a:tc>
                  <a:txBody>
                    <a:bodyPr/>
                    <a:lstStyle/>
                    <a:p>
                      <a:pPr algn="ctr"/>
                      <a:r>
                        <a:rPr lang="zh-CN" altLang="en-US" sz="1600"/>
                        <a:t>√</a:t>
                      </a:r>
                    </a:p>
                  </a:txBody>
                  <a:tcPr/>
                </a:tc>
                <a:tc>
                  <a:txBody>
                    <a:bodyPr/>
                    <a:lstStyle/>
                    <a:p>
                      <a:pPr algn="ctr"/>
                      <a:r>
                        <a:rPr lang="zh-CN" altLang="en-US" sz="1600"/>
                        <a:t>√</a:t>
                      </a:r>
                    </a:p>
                  </a:txBody>
                  <a:tcPr/>
                </a:tc>
                <a:tc>
                  <a:txBody>
                    <a:bodyPr/>
                    <a:lstStyle/>
                    <a:p>
                      <a:pPr algn="ctr"/>
                      <a:endParaRPr lang="zh-CN" altLang="en-US" sz="1600"/>
                    </a:p>
                  </a:txBody>
                  <a:tcPr/>
                </a:tc>
                <a:extLst>
                  <a:ext uri="{0D108BD9-81ED-4DB2-BD59-A6C34878D82A}">
                    <a16:rowId xmlns:a16="http://schemas.microsoft.com/office/drawing/2014/main" val="10002"/>
                  </a:ext>
                </a:extLst>
              </a:tr>
              <a:tr h="271473">
                <a:tc>
                  <a:txBody>
                    <a:bodyPr/>
                    <a:lstStyle/>
                    <a:p>
                      <a:r>
                        <a:rPr lang="zh-CN" altLang="en-US" sz="1600"/>
                        <a:t>默认</a:t>
                      </a:r>
                    </a:p>
                  </a:txBody>
                  <a:tcPr/>
                </a:tc>
                <a:tc>
                  <a:txBody>
                    <a:bodyPr/>
                    <a:lstStyle/>
                    <a:p>
                      <a:pPr algn="ctr"/>
                      <a:r>
                        <a:rPr lang="zh-CN" altLang="en-US" sz="1600"/>
                        <a:t>√</a:t>
                      </a:r>
                    </a:p>
                  </a:txBody>
                  <a:tcPr/>
                </a:tc>
                <a:tc>
                  <a:txBody>
                    <a:bodyPr/>
                    <a:lstStyle/>
                    <a:p>
                      <a:pPr algn="ctr"/>
                      <a:r>
                        <a:rPr lang="zh-CN" altLang="en-US" sz="1600"/>
                        <a:t>√</a:t>
                      </a:r>
                    </a:p>
                  </a:txBody>
                  <a:tcPr/>
                </a:tc>
                <a:tc>
                  <a:txBody>
                    <a:bodyPr/>
                    <a:lstStyle/>
                    <a:p>
                      <a:pPr algn="ctr"/>
                      <a:endParaRPr lang="zh-CN" altLang="en-US" sz="1600"/>
                    </a:p>
                  </a:txBody>
                  <a:tcPr/>
                </a:tc>
                <a:tc>
                  <a:txBody>
                    <a:bodyPr/>
                    <a:lstStyle/>
                    <a:p>
                      <a:pPr algn="ctr"/>
                      <a:endParaRPr lang="zh-CN" altLang="en-US" sz="1600"/>
                    </a:p>
                  </a:txBody>
                  <a:tcPr/>
                </a:tc>
                <a:extLst>
                  <a:ext uri="{0D108BD9-81ED-4DB2-BD59-A6C34878D82A}">
                    <a16:rowId xmlns:a16="http://schemas.microsoft.com/office/drawing/2014/main" val="10003"/>
                  </a:ext>
                </a:extLst>
              </a:tr>
              <a:tr h="370840">
                <a:tc>
                  <a:txBody>
                    <a:bodyPr/>
                    <a:lstStyle/>
                    <a:p>
                      <a:r>
                        <a:rPr lang="en-US" altLang="zh-CN" sz="1600" dirty="0"/>
                        <a:t>private</a:t>
                      </a:r>
                      <a:endParaRPr lang="zh-CN" altLang="en-US" sz="1600" dirty="0"/>
                    </a:p>
                  </a:txBody>
                  <a:tcPr/>
                </a:tc>
                <a:tc>
                  <a:txBody>
                    <a:bodyPr/>
                    <a:lstStyle/>
                    <a:p>
                      <a:pPr algn="ctr"/>
                      <a:r>
                        <a:rPr lang="zh-CN" altLang="en-US" sz="1600"/>
                        <a:t>√</a:t>
                      </a:r>
                    </a:p>
                  </a:txBody>
                  <a:tcPr/>
                </a:tc>
                <a:tc>
                  <a:txBody>
                    <a:bodyPr/>
                    <a:lstStyle/>
                    <a:p>
                      <a:pPr algn="ctr"/>
                      <a:endParaRPr lang="zh-CN" altLang="en-US" sz="1600"/>
                    </a:p>
                  </a:txBody>
                  <a:tcPr/>
                </a:tc>
                <a:tc>
                  <a:txBody>
                    <a:bodyPr/>
                    <a:lstStyle/>
                    <a:p>
                      <a:pPr algn="ctr"/>
                      <a:endParaRPr lang="zh-CN" altLang="en-US" sz="1600" dirty="0"/>
                    </a:p>
                  </a:txBody>
                  <a:tcPr/>
                </a:tc>
                <a:tc>
                  <a:txBody>
                    <a:bodyPr/>
                    <a:lstStyle/>
                    <a:p>
                      <a:pPr algn="ctr"/>
                      <a:endParaRPr lang="zh-CN" altLang="en-US" sz="1600" dirty="0"/>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OO</a:t>
            </a:r>
            <a:r>
              <a:rPr lang="zh-CN" altLang="zh-CN" dirty="0"/>
              <a:t>原则</a:t>
            </a:r>
            <a:r>
              <a:rPr lang="zh-CN" altLang="en-US" dirty="0"/>
              <a:t>总结</a:t>
            </a:r>
          </a:p>
        </p:txBody>
      </p:sp>
      <p:sp>
        <p:nvSpPr>
          <p:cNvPr id="3" name="内容占位符 2"/>
          <p:cNvSpPr>
            <a:spLocks noGrp="1"/>
          </p:cNvSpPr>
          <p:nvPr>
            <p:ph idx="1"/>
          </p:nvPr>
        </p:nvSpPr>
        <p:spPr/>
        <p:txBody>
          <a:bodyPr>
            <a:noAutofit/>
          </a:bodyPr>
          <a:lstStyle/>
          <a:p>
            <a:pPr>
              <a:buNone/>
            </a:pPr>
            <a:r>
              <a:rPr lang="en-US" altLang="zh-CN" sz="1600" b="1" dirty="0"/>
              <a:t>OO</a:t>
            </a:r>
            <a:r>
              <a:rPr lang="zh-CN" altLang="en-US" sz="1600" b="1" dirty="0"/>
              <a:t>原则：</a:t>
            </a:r>
            <a:endParaRPr lang="en-US" altLang="zh-CN" sz="1600" b="1" dirty="0"/>
          </a:p>
          <a:p>
            <a:pPr>
              <a:buNone/>
            </a:pPr>
            <a:r>
              <a:rPr lang="zh-CN" altLang="en-US" sz="1600" b="1" dirty="0"/>
              <a:t>（</a:t>
            </a:r>
            <a:r>
              <a:rPr lang="en-US" altLang="zh-CN" sz="1600" b="1" dirty="0"/>
              <a:t>1</a:t>
            </a:r>
            <a:r>
              <a:rPr lang="zh-CN" altLang="en-US" sz="1600" b="1" dirty="0"/>
              <a:t>）开闭原则</a:t>
            </a:r>
          </a:p>
          <a:p>
            <a:pPr>
              <a:buNone/>
            </a:pPr>
            <a:r>
              <a:rPr lang="zh-CN" altLang="en-US" sz="1600" dirty="0"/>
              <a:t>	一个软件实体如类、模块和函数应该对扩展开放，对修改关闭。</a:t>
            </a:r>
          </a:p>
          <a:p>
            <a:pPr>
              <a:buNone/>
            </a:pPr>
            <a:r>
              <a:rPr lang="zh-CN" altLang="en-US" sz="1600" b="1" dirty="0"/>
              <a:t>（</a:t>
            </a:r>
            <a:r>
              <a:rPr lang="en-US" altLang="zh-CN" sz="1600" b="1" dirty="0"/>
              <a:t>2</a:t>
            </a:r>
            <a:r>
              <a:rPr lang="zh-CN" altLang="en-US" sz="1600" b="1" dirty="0"/>
              <a:t>）合成</a:t>
            </a:r>
            <a:r>
              <a:rPr lang="en-US" altLang="zh-CN" sz="1600" b="1" dirty="0"/>
              <a:t>/</a:t>
            </a:r>
            <a:r>
              <a:rPr lang="zh-CN" altLang="en-US" sz="1600" b="1" dirty="0"/>
              <a:t>聚合复用原则</a:t>
            </a:r>
          </a:p>
          <a:p>
            <a:pPr>
              <a:buNone/>
            </a:pPr>
            <a:r>
              <a:rPr lang="zh-CN" altLang="en-US" sz="1600" dirty="0"/>
              <a:t>	新对象的某些功能在已创建好的对象里已实现，那么尽量用已有对象提供的功能，使之成为新对象的一部分，而不要再重新创建。</a:t>
            </a:r>
          </a:p>
          <a:p>
            <a:pPr>
              <a:buNone/>
            </a:pPr>
            <a:r>
              <a:rPr lang="zh-CN" altLang="en-US" sz="1600" b="1" dirty="0"/>
              <a:t>（</a:t>
            </a:r>
            <a:r>
              <a:rPr lang="en-US" altLang="zh-CN" sz="1600" b="1" dirty="0"/>
              <a:t>3</a:t>
            </a:r>
            <a:r>
              <a:rPr lang="zh-CN" altLang="en-US" sz="1600" b="1" dirty="0"/>
              <a:t>）依赖倒置原则</a:t>
            </a:r>
          </a:p>
          <a:p>
            <a:pPr>
              <a:buNone/>
            </a:pPr>
            <a:r>
              <a:rPr lang="zh-CN" altLang="en-US" sz="1600" dirty="0"/>
              <a:t>	高层模块不应该依赖低层模块，二者都应该依赖其抽象；抽象不应该依赖细节；细节应该依赖抽象。</a:t>
            </a:r>
          </a:p>
          <a:p>
            <a:pPr>
              <a:buNone/>
            </a:pPr>
            <a:r>
              <a:rPr lang="zh-CN" altLang="en-US" sz="1600" b="1" dirty="0"/>
              <a:t>（</a:t>
            </a:r>
            <a:r>
              <a:rPr lang="en-US" altLang="zh-CN" sz="1600" b="1" dirty="0"/>
              <a:t>4</a:t>
            </a:r>
            <a:r>
              <a:rPr lang="zh-CN" altLang="en-US" sz="1600" b="1" dirty="0"/>
              <a:t>）接口隔离原则</a:t>
            </a:r>
          </a:p>
          <a:p>
            <a:pPr>
              <a:buNone/>
            </a:pPr>
            <a:r>
              <a:rPr lang="zh-CN" altLang="en-US" sz="1600" dirty="0"/>
              <a:t>	客户端不应该依赖它不需要的接口；一个类对另一个类的依赖应该建立在最小的接口上。</a:t>
            </a:r>
          </a:p>
          <a:p>
            <a:pPr>
              <a:buNone/>
            </a:pPr>
            <a:r>
              <a:rPr lang="zh-CN" altLang="en-US" sz="1600" b="1" dirty="0"/>
              <a:t>（</a:t>
            </a:r>
            <a:r>
              <a:rPr lang="en-US" altLang="zh-CN" sz="1600" b="1" dirty="0"/>
              <a:t>5</a:t>
            </a:r>
            <a:r>
              <a:rPr lang="zh-CN" altLang="en-US" sz="1600" b="1" dirty="0"/>
              <a:t>）迪米特法则</a:t>
            </a:r>
          </a:p>
          <a:p>
            <a:pPr>
              <a:buNone/>
            </a:pPr>
            <a:r>
              <a:rPr lang="zh-CN" altLang="en-US" sz="1600" dirty="0"/>
              <a:t>	一个对象应该对其他对象保持最少的了解</a:t>
            </a:r>
          </a:p>
          <a:p>
            <a:pPr>
              <a:buNone/>
            </a:pPr>
            <a:r>
              <a:rPr lang="zh-CN" altLang="en-US" sz="1600" b="1" dirty="0"/>
              <a:t>（</a:t>
            </a:r>
            <a:r>
              <a:rPr lang="en-US" altLang="zh-CN" sz="1600" b="1" dirty="0"/>
              <a:t>6</a:t>
            </a:r>
            <a:r>
              <a:rPr lang="zh-CN" altLang="en-US" sz="1600" b="1" dirty="0"/>
              <a:t>）里氏替换原则</a:t>
            </a:r>
          </a:p>
          <a:p>
            <a:pPr>
              <a:buNone/>
            </a:pPr>
            <a:r>
              <a:rPr lang="zh-CN" altLang="en-US" sz="1600" dirty="0"/>
              <a:t>	所有引用基类的地方必须能透明地使用其子类的对象</a:t>
            </a:r>
          </a:p>
          <a:p>
            <a:pPr>
              <a:buNone/>
            </a:pPr>
            <a:r>
              <a:rPr lang="zh-CN" altLang="en-US" sz="1600" b="1" dirty="0"/>
              <a:t>（</a:t>
            </a:r>
            <a:r>
              <a:rPr lang="en-US" altLang="zh-CN" sz="1600" b="1" dirty="0"/>
              <a:t>7</a:t>
            </a:r>
            <a:r>
              <a:rPr lang="zh-CN" altLang="en-US" sz="1600" b="1" dirty="0"/>
              <a:t>）单一职责原则</a:t>
            </a:r>
          </a:p>
          <a:p>
            <a:pPr>
              <a:buNone/>
            </a:pPr>
            <a:r>
              <a:rPr lang="zh-CN" altLang="en-US" sz="1600" dirty="0"/>
              <a:t>	不要存在多于一个导致类变更的原因，即一个类只负责一项职责。</a:t>
            </a:r>
            <a:endParaRPr lang="en-US" altLang="zh-CN" sz="16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总结</a:t>
            </a:r>
          </a:p>
        </p:txBody>
      </p:sp>
      <p:sp>
        <p:nvSpPr>
          <p:cNvPr id="3" name="内容占位符 2"/>
          <p:cNvSpPr>
            <a:spLocks noGrp="1"/>
          </p:cNvSpPr>
          <p:nvPr>
            <p:ph sz="half" idx="2"/>
          </p:nvPr>
        </p:nvSpPr>
        <p:spPr/>
        <p:txBody>
          <a:bodyPr>
            <a:normAutofit lnSpcReduction="10000"/>
          </a:bodyPr>
          <a:lstStyle/>
          <a:p>
            <a:pPr>
              <a:buNone/>
            </a:pPr>
            <a:r>
              <a:rPr lang="en-US" altLang="zh-CN" sz="2000" dirty="0"/>
              <a:t>1</a:t>
            </a:r>
            <a:r>
              <a:rPr lang="zh-CN" altLang="en-US" dirty="0"/>
              <a:t>、继承的基本概念</a:t>
            </a:r>
            <a:endParaRPr lang="en-US" altLang="zh-CN" sz="2000" dirty="0"/>
          </a:p>
          <a:p>
            <a:pPr>
              <a:buNone/>
            </a:pPr>
            <a:r>
              <a:rPr lang="en-US" altLang="zh-CN" sz="2000" dirty="0"/>
              <a:t>2</a:t>
            </a:r>
            <a:r>
              <a:rPr lang="zh-CN" altLang="en-US" dirty="0"/>
              <a:t>、继承的限制</a:t>
            </a:r>
            <a:endParaRPr lang="en-US" altLang="zh-CN" sz="2000" dirty="0"/>
          </a:p>
          <a:p>
            <a:pPr>
              <a:buNone/>
            </a:pPr>
            <a:r>
              <a:rPr lang="en-US" altLang="zh-CN" sz="2000" dirty="0"/>
              <a:t>3</a:t>
            </a:r>
            <a:r>
              <a:rPr lang="zh-CN" altLang="en-US" dirty="0"/>
              <a:t>、子类的实例化过程</a:t>
            </a:r>
            <a:endParaRPr lang="en-US" altLang="zh-CN" sz="2000" dirty="0"/>
          </a:p>
          <a:p>
            <a:pPr>
              <a:buNone/>
            </a:pPr>
            <a:r>
              <a:rPr lang="en-US" altLang="zh-CN" sz="2000" dirty="0"/>
              <a:t>4</a:t>
            </a:r>
            <a:r>
              <a:rPr lang="zh-CN" altLang="en-US" dirty="0"/>
              <a:t>、方法的重写</a:t>
            </a:r>
            <a:endParaRPr lang="en-US" altLang="zh-CN" sz="2000" dirty="0"/>
          </a:p>
          <a:p>
            <a:pPr>
              <a:buNone/>
            </a:pPr>
            <a:r>
              <a:rPr lang="en-US" altLang="zh-CN" sz="2000" dirty="0"/>
              <a:t>5</a:t>
            </a:r>
            <a:r>
              <a:rPr lang="zh-CN" altLang="en-US" sz="2000" dirty="0"/>
              <a:t>、</a:t>
            </a:r>
            <a:r>
              <a:rPr lang="en-US" altLang="zh-CN" dirty="0"/>
              <a:t> super</a:t>
            </a:r>
            <a:r>
              <a:rPr lang="zh-CN" altLang="en-US" dirty="0"/>
              <a:t>关键字</a:t>
            </a:r>
            <a:endParaRPr lang="en-US" altLang="zh-CN" sz="2000" dirty="0"/>
          </a:p>
          <a:p>
            <a:pPr>
              <a:buNone/>
            </a:pPr>
            <a:r>
              <a:rPr lang="en-US" altLang="zh-CN" sz="2000" dirty="0"/>
              <a:t>6</a:t>
            </a:r>
            <a:r>
              <a:rPr lang="zh-CN" altLang="en-US" dirty="0"/>
              <a:t>、继承应用</a:t>
            </a:r>
            <a:endParaRPr lang="en-US" altLang="zh-CN" sz="2000" dirty="0"/>
          </a:p>
          <a:p>
            <a:pPr>
              <a:buNone/>
            </a:pPr>
            <a:r>
              <a:rPr lang="en-US" altLang="zh-CN" sz="2000" dirty="0"/>
              <a:t>7</a:t>
            </a:r>
            <a:r>
              <a:rPr lang="zh-CN" altLang="en-US" sz="2000" dirty="0"/>
              <a:t>、</a:t>
            </a:r>
            <a:r>
              <a:rPr lang="en-US" altLang="zh-CN" dirty="0"/>
              <a:t> final</a:t>
            </a:r>
            <a:r>
              <a:rPr lang="zh-CN" altLang="en-US" dirty="0"/>
              <a:t>关键字</a:t>
            </a:r>
            <a:endParaRPr lang="en-US" altLang="zh-CN" sz="2000" dirty="0"/>
          </a:p>
          <a:p>
            <a:pPr>
              <a:buNone/>
            </a:pPr>
            <a:r>
              <a:rPr lang="en-US" altLang="zh-CN" sz="2000" dirty="0"/>
              <a:t>8</a:t>
            </a:r>
            <a:r>
              <a:rPr lang="zh-CN" altLang="en-US" dirty="0"/>
              <a:t>、抽象类</a:t>
            </a:r>
            <a:endParaRPr lang="en-US" altLang="zh-CN" sz="2000" dirty="0"/>
          </a:p>
          <a:p>
            <a:pPr>
              <a:buNone/>
            </a:pPr>
            <a:r>
              <a:rPr lang="en-US" altLang="zh-CN" dirty="0"/>
              <a:t>9</a:t>
            </a:r>
            <a:r>
              <a:rPr lang="zh-CN" altLang="en-US" dirty="0"/>
              <a:t>、接口</a:t>
            </a:r>
            <a:endParaRPr lang="en-US" altLang="zh-CN" dirty="0"/>
          </a:p>
          <a:p>
            <a:pPr>
              <a:buNone/>
            </a:pPr>
            <a:r>
              <a:rPr lang="en-US" altLang="zh-CN" dirty="0"/>
              <a:t>10</a:t>
            </a:r>
            <a:r>
              <a:rPr lang="zh-CN" altLang="en-US" dirty="0"/>
              <a:t>、多态性</a:t>
            </a:r>
            <a:endParaRPr lang="en-US" altLang="zh-CN" dirty="0"/>
          </a:p>
          <a:p>
            <a:pPr>
              <a:buNone/>
            </a:pPr>
            <a:r>
              <a:rPr lang="en-US" altLang="zh-CN" dirty="0"/>
              <a:t>11</a:t>
            </a:r>
            <a:r>
              <a:rPr lang="zh-CN" altLang="en-US" dirty="0"/>
              <a:t>、</a:t>
            </a:r>
            <a:r>
              <a:rPr lang="en-US" altLang="zh-CN" dirty="0"/>
              <a:t> instanceof</a:t>
            </a:r>
            <a:r>
              <a:rPr lang="zh-CN" altLang="en-US" dirty="0"/>
              <a:t>关键字</a:t>
            </a:r>
            <a:endParaRPr lang="en-US" altLang="zh-CN" dirty="0"/>
          </a:p>
          <a:p>
            <a:pPr>
              <a:buNone/>
            </a:pPr>
            <a:r>
              <a:rPr lang="en-US" altLang="zh-CN" dirty="0"/>
              <a:t>12</a:t>
            </a:r>
            <a:r>
              <a:rPr lang="zh-CN" altLang="en-US" dirty="0"/>
              <a:t>、抽象类应用</a:t>
            </a:r>
            <a:r>
              <a:rPr lang="en-US" altLang="zh-CN" dirty="0"/>
              <a:t>—</a:t>
            </a:r>
            <a:r>
              <a:rPr lang="zh-CN" altLang="en-US" dirty="0"/>
              <a:t>模板方法模式</a:t>
            </a:r>
            <a:endParaRPr lang="en-US" altLang="zh-CN" dirty="0"/>
          </a:p>
          <a:p>
            <a:pPr>
              <a:buNone/>
            </a:pPr>
            <a:r>
              <a:rPr lang="en-US" altLang="zh-CN" dirty="0"/>
              <a:t>13</a:t>
            </a:r>
            <a:r>
              <a:rPr lang="zh-CN" altLang="en-US" dirty="0"/>
              <a:t>、接口应用</a:t>
            </a:r>
            <a:r>
              <a:rPr lang="en-US" altLang="zh-CN" dirty="0"/>
              <a:t>—</a:t>
            </a:r>
            <a:r>
              <a:rPr lang="zh-CN" altLang="en-US" dirty="0"/>
              <a:t>策略模式</a:t>
            </a:r>
            <a:endParaRPr lang="en-US" altLang="zh-CN" dirty="0"/>
          </a:p>
          <a:p>
            <a:pPr>
              <a:buNone/>
            </a:pPr>
            <a:r>
              <a:rPr lang="en-US" altLang="zh-CN" dirty="0"/>
              <a:t>14</a:t>
            </a:r>
            <a:r>
              <a:rPr lang="zh-CN" altLang="en-US" dirty="0"/>
              <a:t>、</a:t>
            </a:r>
            <a:r>
              <a:rPr lang="en-US" altLang="zh-CN" dirty="0"/>
              <a:t> Object</a:t>
            </a:r>
            <a:r>
              <a:rPr lang="zh-CN" altLang="en-US" dirty="0"/>
              <a:t>类</a:t>
            </a:r>
            <a:endParaRPr lang="en-US" altLang="zh-CN" dirty="0"/>
          </a:p>
          <a:p>
            <a:pPr>
              <a:buNone/>
            </a:pPr>
            <a:endParaRPr lang="en-US" altLang="zh-CN" dirty="0"/>
          </a:p>
        </p:txBody>
      </p:sp>
      <p:sp>
        <p:nvSpPr>
          <p:cNvPr id="6" name="内容占位符 5"/>
          <p:cNvSpPr>
            <a:spLocks noGrp="1"/>
          </p:cNvSpPr>
          <p:nvPr>
            <p:ph sz="quarter" idx="4"/>
          </p:nvPr>
        </p:nvSpPr>
        <p:spPr/>
        <p:txBody>
          <a:bodyPr>
            <a:normAutofit/>
          </a:bodyPr>
          <a:lstStyle/>
          <a:p>
            <a:pPr>
              <a:buNone/>
            </a:pPr>
            <a:r>
              <a:rPr lang="en-US" altLang="zh-CN" sz="2000" dirty="0"/>
              <a:t>15</a:t>
            </a:r>
            <a:r>
              <a:rPr lang="zh-CN" altLang="en-US" dirty="0"/>
              <a:t>、简单工厂模式</a:t>
            </a:r>
            <a:endParaRPr lang="en-US" altLang="zh-CN" sz="2000" dirty="0"/>
          </a:p>
          <a:p>
            <a:pPr>
              <a:buNone/>
            </a:pPr>
            <a:r>
              <a:rPr lang="en-US" altLang="zh-CN" sz="2000" dirty="0"/>
              <a:t>16</a:t>
            </a:r>
            <a:r>
              <a:rPr lang="zh-CN" altLang="en-US" dirty="0"/>
              <a:t>、静态代理模式</a:t>
            </a:r>
            <a:endParaRPr lang="en-US" altLang="zh-CN" sz="2000" dirty="0"/>
          </a:p>
          <a:p>
            <a:pPr>
              <a:buNone/>
            </a:pPr>
            <a:r>
              <a:rPr lang="en-US" altLang="zh-CN" sz="2000" dirty="0"/>
              <a:t>17</a:t>
            </a:r>
            <a:r>
              <a:rPr lang="zh-CN" altLang="en-US" dirty="0"/>
              <a:t>、适配器模式</a:t>
            </a:r>
            <a:endParaRPr lang="en-US" altLang="zh-CN" dirty="0"/>
          </a:p>
          <a:p>
            <a:pPr>
              <a:buNone/>
            </a:pPr>
            <a:r>
              <a:rPr lang="en-US" altLang="zh-CN" sz="2000" dirty="0"/>
              <a:t>18</a:t>
            </a:r>
            <a:r>
              <a:rPr lang="zh-CN" altLang="en-US" dirty="0"/>
              <a:t>、内部类</a:t>
            </a:r>
            <a:endParaRPr lang="en-US" altLang="zh-CN" dirty="0"/>
          </a:p>
          <a:p>
            <a:pPr>
              <a:buNone/>
            </a:pPr>
            <a:r>
              <a:rPr lang="en-US" altLang="zh-CN" sz="2000" dirty="0"/>
              <a:t>19</a:t>
            </a:r>
            <a:r>
              <a:rPr lang="zh-CN" altLang="en-US" dirty="0"/>
              <a:t>、数据结构之链表</a:t>
            </a:r>
            <a:endParaRPr lang="en-US" altLang="zh-CN" dirty="0"/>
          </a:p>
          <a:p>
            <a:pPr>
              <a:buNone/>
            </a:pPr>
            <a:r>
              <a:rPr lang="en-US" altLang="zh-CN" sz="2000" dirty="0"/>
              <a:t>20</a:t>
            </a:r>
            <a:r>
              <a:rPr lang="zh-CN" altLang="en-US" dirty="0"/>
              <a:t>、基本数据类型包装类</a:t>
            </a:r>
            <a:endParaRPr lang="en-US" altLang="zh-CN" dirty="0"/>
          </a:p>
          <a:p>
            <a:pPr>
              <a:buNone/>
            </a:pPr>
            <a:r>
              <a:rPr lang="en-US" altLang="zh-CN" sz="2000" dirty="0"/>
              <a:t>21</a:t>
            </a:r>
            <a:r>
              <a:rPr lang="zh-CN" altLang="en-US" dirty="0"/>
              <a:t>、包与访问修饰符</a:t>
            </a:r>
            <a:endParaRPr lang="zh-CN" altLang="en-US" sz="2000" dirty="0"/>
          </a:p>
          <a:p>
            <a:endParaRPr lang="zh-CN" altLang="en-US" sz="20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2</a:t>
            </a:r>
            <a:r>
              <a:rPr lang="zh-CN" altLang="en-US" dirty="0"/>
              <a:t>、继承的限制</a:t>
            </a:r>
            <a:endParaRPr lang="en-US" altLang="zh-CN" sz="4200" dirty="0"/>
          </a:p>
        </p:txBody>
      </p:sp>
      <p:sp>
        <p:nvSpPr>
          <p:cNvPr id="5123" name="内容占位符 4"/>
          <p:cNvSpPr>
            <a:spLocks noGrp="1"/>
          </p:cNvSpPr>
          <p:nvPr>
            <p:ph idx="1"/>
          </p:nvPr>
        </p:nvSpPr>
        <p:spPr/>
        <p:txBody>
          <a:bodyPr>
            <a:normAutofit lnSpcReduction="20000"/>
          </a:bodyPr>
          <a:lstStyle/>
          <a:p>
            <a:pPr>
              <a:buNone/>
            </a:pPr>
            <a:r>
              <a:rPr lang="zh-CN" altLang="zh-CN" b="1" dirty="0"/>
              <a:t>继承的限制约定：</a:t>
            </a:r>
          </a:p>
          <a:p>
            <a:pPr>
              <a:buNone/>
            </a:pPr>
            <a:endParaRPr lang="zh-CN" altLang="zh-CN" dirty="0"/>
          </a:p>
          <a:p>
            <a:pPr>
              <a:buNone/>
            </a:pPr>
            <a:r>
              <a:rPr lang="en-US" altLang="zh-CN" dirty="0"/>
              <a:t>1</a:t>
            </a:r>
            <a:r>
              <a:rPr lang="zh-CN" altLang="en-US" dirty="0"/>
              <a:t>、</a:t>
            </a:r>
            <a:r>
              <a:rPr lang="en-US" altLang="zh-CN" dirty="0"/>
              <a:t>Java</a:t>
            </a:r>
            <a:r>
              <a:rPr lang="zh-CN" altLang="en-US" dirty="0"/>
              <a:t>只能实现单继承，也就是一个类只能有一个父类</a:t>
            </a:r>
            <a:endParaRPr lang="en-US" altLang="zh-CN" dirty="0"/>
          </a:p>
          <a:p>
            <a:pPr>
              <a:buNone/>
            </a:pPr>
            <a:r>
              <a:rPr lang="en-US" altLang="zh-CN" dirty="0"/>
              <a:t>2</a:t>
            </a:r>
            <a:r>
              <a:rPr lang="zh-CN" altLang="en-US" dirty="0"/>
              <a:t>、允许多层继承，即：一个子类可以有一个父类，一个父类还可以有其他的父类。</a:t>
            </a:r>
            <a:endParaRPr lang="en-US" altLang="zh-CN" dirty="0"/>
          </a:p>
          <a:p>
            <a:pPr>
              <a:buNone/>
            </a:pPr>
            <a:r>
              <a:rPr lang="en-US" altLang="zh-CN" dirty="0"/>
              <a:t>3</a:t>
            </a:r>
            <a:r>
              <a:rPr lang="zh-CN" altLang="en-US" dirty="0"/>
              <a:t>、继承只能继承非私有的属性和方法。</a:t>
            </a:r>
            <a:endParaRPr lang="en-US" altLang="zh-CN" dirty="0"/>
          </a:p>
          <a:p>
            <a:pPr>
              <a:buNone/>
            </a:pPr>
            <a:r>
              <a:rPr lang="en-US" altLang="zh-CN" dirty="0"/>
              <a:t>4</a:t>
            </a:r>
            <a:r>
              <a:rPr lang="zh-CN" altLang="en-US" dirty="0"/>
              <a:t>、构造方法不能被继承</a:t>
            </a:r>
          </a:p>
          <a:p>
            <a:pPr>
              <a:buNone/>
            </a:pPr>
            <a:endParaRPr lang="en-US" altLang="zh-CN"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zh-CN" altLang="en-US" b="1" dirty="0">
                <a:sym typeface="+mn-ea"/>
              </a:rPr>
              <a:t>继承小结</a:t>
            </a:r>
            <a:endParaRPr lang="en-US" altLang="zh-CN" sz="4200" dirty="0"/>
          </a:p>
        </p:txBody>
      </p:sp>
      <p:sp>
        <p:nvSpPr>
          <p:cNvPr id="5123" name="内容占位符 4"/>
          <p:cNvSpPr>
            <a:spLocks noGrp="1"/>
          </p:cNvSpPr>
          <p:nvPr>
            <p:ph idx="1"/>
          </p:nvPr>
        </p:nvSpPr>
        <p:spPr/>
        <p:txBody>
          <a:bodyPr>
            <a:normAutofit lnSpcReduction="20000"/>
          </a:bodyPr>
          <a:lstStyle/>
          <a:p>
            <a:pPr>
              <a:buNone/>
            </a:pPr>
            <a:r>
              <a:rPr lang="en-US" altLang="zh-CN" dirty="0"/>
              <a:t>（1）继承是发生在多个类</a:t>
            </a:r>
            <a:r>
              <a:rPr lang="zh-CN" altLang="en-US" dirty="0"/>
              <a:t>之间</a:t>
            </a:r>
          </a:p>
          <a:p>
            <a:pPr>
              <a:buNone/>
            </a:pPr>
            <a:r>
              <a:rPr lang="en-US" altLang="zh-CN" dirty="0"/>
              <a:t>（2）</a:t>
            </a:r>
            <a:r>
              <a:rPr lang="zh-CN" altLang="zh-CN" dirty="0"/>
              <a:t>继承使用</a:t>
            </a:r>
            <a:r>
              <a:rPr lang="en-US" altLang="zh-CN" dirty="0"/>
              <a:t>关键字extends</a:t>
            </a:r>
          </a:p>
          <a:p>
            <a:pPr>
              <a:buNone/>
            </a:pPr>
            <a:r>
              <a:rPr lang="en-US" altLang="zh-CN" dirty="0"/>
              <a:t>（3）JAVA只能单继承，允许多层继承</a:t>
            </a:r>
          </a:p>
          <a:p>
            <a:pPr>
              <a:buNone/>
            </a:pPr>
            <a:r>
              <a:rPr lang="en-US" altLang="zh-CN" dirty="0"/>
              <a:t>（4）被继承的类叫父类（超类），继承父类的类叫子类（派生类）</a:t>
            </a:r>
          </a:p>
          <a:p>
            <a:pPr>
              <a:buNone/>
            </a:pPr>
            <a:r>
              <a:rPr lang="en-US" altLang="zh-CN" dirty="0"/>
              <a:t>（5）在父类中的非私有属性和方法可以被子类继承</a:t>
            </a:r>
          </a:p>
          <a:p>
            <a:pPr>
              <a:buNone/>
            </a:pPr>
            <a:r>
              <a:rPr lang="en-US" altLang="zh-CN" dirty="0"/>
              <a:t>（6）protected（受保护的访问权限修饰符）</a:t>
            </a:r>
            <a:r>
              <a:rPr lang="zh-CN" altLang="en-US" dirty="0"/>
              <a:t>，修饰的属性或方法可以被子类继承</a:t>
            </a:r>
          </a:p>
          <a:p>
            <a:pPr>
              <a:buNone/>
            </a:pPr>
            <a:r>
              <a:rPr lang="en-US" altLang="zh-CN" dirty="0"/>
              <a:t>（7）构造方法不能被继承</a:t>
            </a:r>
          </a:p>
          <a:p>
            <a:pPr>
              <a:buNone/>
            </a:pPr>
            <a:r>
              <a:rPr lang="en-US" altLang="zh-CN" dirty="0"/>
              <a:t>（8）创建对象会调用构造方法，调用构造方法不一定就是创建对象</a:t>
            </a:r>
          </a:p>
          <a:p>
            <a:pPr>
              <a:buNone/>
            </a:pPr>
            <a:r>
              <a:rPr lang="en-US" altLang="zh-CN" dirty="0"/>
              <a:t>（9）实例化子类对象，会先调用父类的构造方法，如果父类中没有默认的构造方法</a:t>
            </a:r>
            <a:r>
              <a:rPr lang="zh-CN" altLang="en-US" dirty="0"/>
              <a:t>，</a:t>
            </a:r>
            <a:r>
              <a:rPr lang="en-US" altLang="zh-CN" dirty="0"/>
              <a:t>那么子类必须显示的通过super(...)来调用父类的带参构造方法，super也只能在子类构造方法中的第一句</a:t>
            </a:r>
          </a:p>
          <a:p>
            <a:pPr>
              <a:buNone/>
            </a:pPr>
            <a:endParaRPr lang="en-US" altLang="zh-CN" sz="1900" dirty="0"/>
          </a:p>
          <a:p>
            <a:pPr>
              <a:buNone/>
            </a:pPr>
            <a:r>
              <a:rPr lang="zh-CN" altLang="zh-CN" b="1" dirty="0"/>
              <a:t>继承的好处：</a:t>
            </a:r>
          </a:p>
          <a:p>
            <a:pPr>
              <a:buNone/>
            </a:pPr>
            <a:r>
              <a:rPr lang="en-US" altLang="zh-CN" dirty="0"/>
              <a:t>1</a:t>
            </a:r>
            <a:r>
              <a:rPr lang="zh-CN" altLang="en-US" dirty="0"/>
              <a:t>、</a:t>
            </a:r>
            <a:r>
              <a:rPr lang="zh-CN" altLang="zh-CN" dirty="0"/>
              <a:t>提高代码的复用性</a:t>
            </a:r>
          </a:p>
          <a:p>
            <a:pPr>
              <a:buNone/>
            </a:pPr>
            <a:r>
              <a:rPr lang="en-US" altLang="zh-CN" dirty="0"/>
              <a:t>2</a:t>
            </a:r>
            <a:r>
              <a:rPr lang="zh-CN" altLang="en-US" dirty="0"/>
              <a:t>、</a:t>
            </a:r>
            <a:r>
              <a:rPr lang="zh-CN" altLang="zh-CN" dirty="0"/>
              <a:t>提高代码的维护性</a:t>
            </a:r>
          </a:p>
          <a:p>
            <a:pPr>
              <a:buNone/>
            </a:pPr>
            <a:r>
              <a:rPr lang="en-US" altLang="zh-CN" dirty="0"/>
              <a:t>3</a:t>
            </a:r>
            <a:r>
              <a:rPr lang="zh-CN" altLang="en-US" dirty="0"/>
              <a:t>、让类与类之间产生关系，是多态的前提</a:t>
            </a:r>
          </a:p>
          <a:p>
            <a:pPr>
              <a:buNone/>
            </a:pPr>
            <a:r>
              <a:rPr lang="zh-CN" altLang="en-US" b="1" dirty="0"/>
              <a:t>继承的缺点：</a:t>
            </a:r>
          </a:p>
          <a:p>
            <a:pPr>
              <a:buNone/>
            </a:pPr>
            <a:r>
              <a:rPr lang="zh-CN" altLang="en-US" dirty="0"/>
              <a:t>增强了类与类之间的耦合性</a:t>
            </a:r>
          </a:p>
          <a:p>
            <a:pPr>
              <a:buNone/>
            </a:pPr>
            <a:endParaRPr lang="zh-CN" altLang="en-US" dirty="0"/>
          </a:p>
          <a:p>
            <a:pPr>
              <a:buNone/>
            </a:pPr>
            <a:r>
              <a:rPr lang="zh-CN" altLang="en-US" b="1" dirty="0"/>
              <a:t>开发原则：高内聚，低耦合</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3</a:t>
            </a:r>
            <a:r>
              <a:rPr lang="zh-CN" altLang="en-US" dirty="0"/>
              <a:t>、子类的实例化过程</a:t>
            </a:r>
            <a:endParaRPr lang="en-US" altLang="zh-CN" sz="4400" dirty="0"/>
          </a:p>
        </p:txBody>
      </p:sp>
      <p:sp>
        <p:nvSpPr>
          <p:cNvPr id="5123" name="内容占位符 4"/>
          <p:cNvSpPr>
            <a:spLocks noGrp="1"/>
          </p:cNvSpPr>
          <p:nvPr>
            <p:ph idx="1"/>
          </p:nvPr>
        </p:nvSpPr>
        <p:spPr/>
        <p:txBody>
          <a:bodyPr/>
          <a:lstStyle/>
          <a:p>
            <a:r>
              <a:rPr lang="zh-CN" altLang="en-US" dirty="0"/>
              <a:t>在子类进行实例化操作的时候，首先会先让其父类进行初始化操作。之后子类再自己进行实例化操作。</a:t>
            </a:r>
            <a:endParaRPr lang="en-US" altLang="zh-CN" dirty="0"/>
          </a:p>
          <a:p>
            <a:endParaRPr lang="en-US" altLang="zh-CN" sz="1900" dirty="0"/>
          </a:p>
          <a:p>
            <a:r>
              <a:rPr lang="zh-CN" altLang="en-US" sz="1900" b="1" dirty="0"/>
              <a:t>子类的实例化过程</a:t>
            </a:r>
            <a:r>
              <a:rPr lang="en-US" altLang="zh-CN" sz="1900" b="1" dirty="0"/>
              <a:t>:</a:t>
            </a:r>
          </a:p>
          <a:p>
            <a:r>
              <a:rPr lang="zh-CN" altLang="en-US" sz="1900" dirty="0"/>
              <a:t>子类实例化时会先调用父类的构造方法</a:t>
            </a:r>
          </a:p>
          <a:p>
            <a:r>
              <a:rPr lang="zh-CN" altLang="en-US" sz="1900" dirty="0"/>
              <a:t>如果父类中没有默认的构造方法，在子类的构造方法中必须显示的调用父类的构造方法</a:t>
            </a:r>
          </a:p>
          <a:p>
            <a:endParaRPr lang="zh-CN" altLang="en-US" sz="1900" dirty="0"/>
          </a:p>
          <a:p>
            <a:r>
              <a:rPr lang="zh-CN" altLang="zh-CN" sz="1900" b="1" dirty="0"/>
              <a:t>结论：</a:t>
            </a:r>
          </a:p>
          <a:p>
            <a:r>
              <a:rPr lang="zh-CN" altLang="zh-CN" sz="1900" dirty="0"/>
              <a:t>构造方法只是用于初始化类中的字段以及执行一些初始化代码</a:t>
            </a:r>
          </a:p>
          <a:p>
            <a:r>
              <a:rPr lang="zh-CN" altLang="zh-CN" sz="1900" dirty="0"/>
              <a:t>调用构造方法并不代表会生成对象</a:t>
            </a:r>
          </a:p>
          <a:p>
            <a:endParaRPr lang="zh-CN" altLang="zh-CN"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4</a:t>
            </a:r>
            <a:r>
              <a:rPr lang="zh-CN" altLang="en-US" dirty="0"/>
              <a:t>、方法的重写</a:t>
            </a:r>
            <a:endParaRPr lang="en-US" altLang="zh-CN" sz="4400" dirty="0"/>
          </a:p>
        </p:txBody>
      </p:sp>
      <p:sp>
        <p:nvSpPr>
          <p:cNvPr id="5123" name="内容占位符 4"/>
          <p:cNvSpPr>
            <a:spLocks noGrp="1"/>
          </p:cNvSpPr>
          <p:nvPr>
            <p:ph idx="1"/>
          </p:nvPr>
        </p:nvSpPr>
        <p:spPr/>
        <p:txBody>
          <a:bodyPr>
            <a:normAutofit lnSpcReduction="10000"/>
          </a:bodyPr>
          <a:lstStyle/>
          <a:p>
            <a:r>
              <a:rPr lang="zh-CN" altLang="en-US" sz="1600" b="1" dirty="0"/>
              <a:t>方法重写</a:t>
            </a:r>
            <a:r>
              <a:rPr lang="en-US" altLang="zh-CN" sz="1600" b="1" dirty="0"/>
              <a:t>(overriding method)</a:t>
            </a:r>
          </a:p>
          <a:p>
            <a:r>
              <a:rPr lang="zh-CN" altLang="en-US" sz="1600" dirty="0"/>
              <a:t>在</a:t>
            </a:r>
            <a:r>
              <a:rPr lang="en-US" altLang="zh-CN" sz="1600" dirty="0"/>
              <a:t>Java</a:t>
            </a:r>
            <a:r>
              <a:rPr lang="zh-CN" altLang="en-US" sz="1600" dirty="0"/>
              <a:t>中，子类可继承父类中的方法，而不需要重新编写相同的方法。但有时子类并不想原封不动地继承父类的方法，而是想做一定的修改，这就需要采用方法的重写。方法重写又称方法覆盖。</a:t>
            </a:r>
          </a:p>
          <a:p>
            <a:r>
              <a:rPr lang="zh-CN" altLang="en-US" dirty="0">
                <a:sym typeface="+mn-ea"/>
              </a:rPr>
              <a:t>在子类和父类中，重写方法后，在调用时，以创建的对象类型为准，会调用谁的方法。</a:t>
            </a:r>
            <a:endParaRPr lang="zh-CN" altLang="en-US" dirty="0"/>
          </a:p>
          <a:p>
            <a:endParaRPr lang="en-US" altLang="zh-CN" sz="1600" dirty="0"/>
          </a:p>
          <a:p>
            <a:endParaRPr lang="en-US" altLang="zh-CN" sz="1600" dirty="0"/>
          </a:p>
          <a:p>
            <a:r>
              <a:rPr lang="zh-CN" altLang="en-US" sz="1600" b="1" dirty="0"/>
              <a:t>关于方法重写的一些特性：</a:t>
            </a:r>
          </a:p>
          <a:p>
            <a:r>
              <a:rPr lang="en-US" altLang="zh-CN" sz="1600" dirty="0"/>
              <a:t>1</a:t>
            </a:r>
            <a:r>
              <a:rPr lang="zh-CN" altLang="en-US" sz="1600" dirty="0"/>
              <a:t>、发生在子父类中，方法重写的两个方法返回值、方法名、参数列表必须完全一致（子类重写父类的方法）</a:t>
            </a:r>
            <a:endParaRPr lang="en-US" altLang="zh-CN" sz="1600" dirty="0"/>
          </a:p>
          <a:p>
            <a:r>
              <a:rPr lang="en-US" altLang="zh-CN" sz="1600" dirty="0"/>
              <a:t>2</a:t>
            </a:r>
            <a:r>
              <a:rPr lang="zh-CN" altLang="en-US" sz="1600" dirty="0"/>
              <a:t>、子类抛出的异常不能超过父类相应方法抛出的异常（子类异常不能大于父类异常）</a:t>
            </a:r>
            <a:endParaRPr lang="en-US" altLang="zh-CN" sz="1600" dirty="0"/>
          </a:p>
          <a:p>
            <a:r>
              <a:rPr lang="en-US" altLang="zh-CN" sz="1600" dirty="0"/>
              <a:t>3</a:t>
            </a:r>
            <a:r>
              <a:rPr lang="zh-CN" altLang="en-US" sz="1600" dirty="0"/>
              <a:t>、子类方法的访问级别不能低于父类相应方法的访问级别</a:t>
            </a:r>
            <a:r>
              <a:rPr lang="en-US" altLang="zh-CN" sz="1600" dirty="0"/>
              <a:t>(</a:t>
            </a:r>
            <a:r>
              <a:rPr lang="zh-CN" altLang="en-US" sz="1600" dirty="0"/>
              <a:t>子类访问级别不能低于父类访问级别</a:t>
            </a:r>
            <a:r>
              <a:rPr lang="en-US" altLang="zh-CN" sz="1600" dirty="0"/>
              <a:t>)</a:t>
            </a:r>
          </a:p>
          <a:p>
            <a:r>
              <a:rPr lang="en-US" altLang="zh-CN" dirty="0"/>
              <a:t>4、父类中的方法若使用private、static、final任意修饰符修饰，那么，不能被子类重写。</a:t>
            </a:r>
          </a:p>
          <a:p>
            <a:endParaRPr lang="en-US" altLang="zh-CN" dirty="0"/>
          </a:p>
          <a:p>
            <a:endParaRPr lang="en-US" altLang="zh-CN" dirty="0"/>
          </a:p>
          <a:p>
            <a:r>
              <a:rPr lang="zh-CN" altLang="en-US" b="1" dirty="0"/>
              <a:t>为什么要重写方法？或者方法重写的目的是什么？</a:t>
            </a:r>
          </a:p>
          <a:p>
            <a:r>
              <a:rPr lang="zh-CN" altLang="en-US" dirty="0"/>
              <a:t>若子类从父类中继承过来的方法，不能满足子类特有的需求时，子类就需要重写父类中相应的方法，方法的重写也是程序扩展的体现。</a:t>
            </a:r>
          </a:p>
          <a:p>
            <a:endParaRPr lang="zh-CN" altLang="en-US" dirty="0"/>
          </a:p>
          <a:p>
            <a:r>
              <a:rPr lang="zh-CN" altLang="en-US" dirty="0"/>
              <a:t>面试题 ：</a:t>
            </a:r>
            <a:r>
              <a:rPr lang="en-US" altLang="zh-CN" dirty="0"/>
              <a:t>overloading</a:t>
            </a:r>
            <a:r>
              <a:rPr lang="zh-CN" altLang="en-US" dirty="0"/>
              <a:t>与</a:t>
            </a:r>
            <a:r>
              <a:rPr lang="en-US" altLang="zh-CN" dirty="0"/>
              <a:t>overriding</a:t>
            </a:r>
            <a:r>
              <a:rPr lang="zh-CN" altLang="zh-CN" dirty="0"/>
              <a:t>的区别？</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sz="4400" dirty="0"/>
              <a:t>5</a:t>
            </a:r>
            <a:r>
              <a:rPr lang="zh-CN" altLang="en-US" sz="4400" dirty="0"/>
              <a:t>、</a:t>
            </a:r>
            <a:r>
              <a:rPr lang="en-US" altLang="zh-CN" dirty="0"/>
              <a:t> super</a:t>
            </a:r>
            <a:r>
              <a:rPr lang="zh-CN" altLang="en-US" dirty="0"/>
              <a:t>关键字</a:t>
            </a:r>
            <a:endParaRPr lang="en-US" altLang="zh-CN" sz="4400" dirty="0"/>
          </a:p>
        </p:txBody>
      </p:sp>
      <p:sp>
        <p:nvSpPr>
          <p:cNvPr id="5123" name="内容占位符 4"/>
          <p:cNvSpPr>
            <a:spLocks noGrp="1"/>
          </p:cNvSpPr>
          <p:nvPr>
            <p:ph idx="1"/>
          </p:nvPr>
        </p:nvSpPr>
        <p:spPr/>
        <p:txBody>
          <a:bodyPr/>
          <a:lstStyle/>
          <a:p>
            <a:r>
              <a:rPr lang="en-US" altLang="zh-CN" b="1" dirty="0"/>
              <a:t>super</a:t>
            </a:r>
            <a:r>
              <a:rPr lang="zh-CN" altLang="en-US" b="1" dirty="0"/>
              <a:t>可以完成以下的操作：</a:t>
            </a:r>
          </a:p>
          <a:p>
            <a:r>
              <a:rPr lang="en-US" altLang="zh-CN" dirty="0"/>
              <a:t>1</a:t>
            </a:r>
            <a:r>
              <a:rPr lang="zh-CN" altLang="en-US" dirty="0"/>
              <a:t>、使用</a:t>
            </a:r>
            <a:r>
              <a:rPr lang="en-US" altLang="zh-CN" dirty="0"/>
              <a:t>super</a:t>
            </a:r>
            <a:r>
              <a:rPr lang="zh-CN" altLang="en-US" dirty="0"/>
              <a:t>调用父类中的属性，可以从父类实例处获得信息。</a:t>
            </a:r>
          </a:p>
          <a:p>
            <a:r>
              <a:rPr lang="en-US" altLang="zh-CN" dirty="0"/>
              <a:t>2</a:t>
            </a:r>
            <a:r>
              <a:rPr lang="zh-CN" altLang="en-US" dirty="0"/>
              <a:t>、使用</a:t>
            </a:r>
            <a:r>
              <a:rPr lang="en-US" altLang="zh-CN" dirty="0"/>
              <a:t>super</a:t>
            </a:r>
            <a:r>
              <a:rPr lang="zh-CN" altLang="en-US" dirty="0"/>
              <a:t>调用父类中的方法，可以委托父类对象帮助完成某件事情。</a:t>
            </a:r>
          </a:p>
          <a:p>
            <a:r>
              <a:rPr lang="en-US" altLang="zh-CN" dirty="0"/>
              <a:t>3</a:t>
            </a:r>
            <a:r>
              <a:rPr lang="zh-CN" altLang="en-US" dirty="0"/>
              <a:t>、使用</a:t>
            </a:r>
            <a:r>
              <a:rPr lang="en-US" altLang="zh-CN" dirty="0"/>
              <a:t>super</a:t>
            </a:r>
            <a:r>
              <a:rPr lang="zh-CN" altLang="en-US" dirty="0"/>
              <a:t>调用父类中的构造方法（super(实参)形式），必须在子类构造方法的第一条语句，调用父类中相应的构造方法，若不显示的写出来，默认调用父类的无参构造方法，比如：</a:t>
            </a:r>
            <a:r>
              <a:rPr lang="en-US" altLang="zh-CN" dirty="0"/>
              <a:t>super();</a:t>
            </a:r>
          </a:p>
          <a:p>
            <a:endParaRPr lang="en-US" altLang="zh-CN" dirty="0"/>
          </a:p>
          <a:p>
            <a:endParaRPr lang="en-US" altLang="zh-CN" dirty="0"/>
          </a:p>
          <a:p>
            <a:endParaRPr lang="en-US" altLang="zh-CN" dirty="0"/>
          </a:p>
          <a:p>
            <a:endParaRPr lang="en-US" altLang="zh-CN" dirty="0"/>
          </a:p>
          <a:p>
            <a:r>
              <a:rPr lang="en-US" altLang="zh-CN" dirty="0"/>
              <a:t>this</a:t>
            </a:r>
            <a:r>
              <a:rPr lang="zh-CN" altLang="zh-CN" dirty="0"/>
              <a:t>表示当前对象</a:t>
            </a:r>
          </a:p>
          <a:p>
            <a:r>
              <a:rPr lang="zh-CN" altLang="en-US" dirty="0"/>
              <a:t>使用</a:t>
            </a:r>
            <a:r>
              <a:rPr lang="en-US" altLang="zh-CN" dirty="0"/>
              <a:t>super</a:t>
            </a:r>
            <a:r>
              <a:rPr lang="zh-CN" altLang="en-US" dirty="0"/>
              <a:t>来</a:t>
            </a:r>
            <a:r>
              <a:rPr lang="zh-CN" altLang="zh-CN" dirty="0"/>
              <a:t>调用父类的属性，方法，和构造方法</a:t>
            </a:r>
          </a:p>
        </p:txBody>
      </p:sp>
    </p:spTree>
  </p:cSld>
  <p:clrMapOvr>
    <a:masterClrMapping/>
  </p:clrMapOvr>
</p:sld>
</file>

<file path=ppt/theme/theme1.xml><?xml version="1.0" encoding="utf-8"?>
<a:theme xmlns:a="http://schemas.openxmlformats.org/drawingml/2006/main" name="1_codingk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01章 Java开发入门">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codingke</Template>
  <TotalTime>64877</TotalTime>
  <Words>4114</Words>
  <Application>Microsoft Macintosh PowerPoint</Application>
  <PresentationFormat>自定义</PresentationFormat>
  <Paragraphs>554</Paragraphs>
  <Slides>48</Slides>
  <Notes>5</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48</vt:i4>
      </vt:variant>
    </vt:vector>
  </HeadingPairs>
  <TitlesOfParts>
    <vt:vector size="57" baseType="lpstr">
      <vt:lpstr>黑体</vt:lpstr>
      <vt:lpstr>宋体</vt:lpstr>
      <vt:lpstr>微软雅黑</vt:lpstr>
      <vt:lpstr>Arial</vt:lpstr>
      <vt:lpstr>Calibri</vt:lpstr>
      <vt:lpstr>Times New Roman</vt:lpstr>
      <vt:lpstr>Wingdings</vt:lpstr>
      <vt:lpstr>1_codingke</vt:lpstr>
      <vt:lpstr>第01章 Java开发入门</vt:lpstr>
      <vt:lpstr>第05章 面向对象（下）</vt:lpstr>
      <vt:lpstr>课程大纲</vt:lpstr>
      <vt:lpstr>1、继承的基本概念</vt:lpstr>
      <vt:lpstr>1、继承的基本概念</vt:lpstr>
      <vt:lpstr>2、继承的限制</vt:lpstr>
      <vt:lpstr>继承小结</vt:lpstr>
      <vt:lpstr>3、子类的实例化过程</vt:lpstr>
      <vt:lpstr>4、方法的重写</vt:lpstr>
      <vt:lpstr>5、 super关键字</vt:lpstr>
      <vt:lpstr>6、继承的应用示例</vt:lpstr>
      <vt:lpstr>7、 final关键字</vt:lpstr>
      <vt:lpstr>7、 final关键字</vt:lpstr>
      <vt:lpstr>8、抽象类</vt:lpstr>
      <vt:lpstr>8、抽象类</vt:lpstr>
      <vt:lpstr>8、抽象类</vt:lpstr>
      <vt:lpstr>9、接口</vt:lpstr>
      <vt:lpstr>9、接口</vt:lpstr>
      <vt:lpstr>9、接口</vt:lpstr>
      <vt:lpstr>10、多态性</vt:lpstr>
      <vt:lpstr>10、多态性</vt:lpstr>
      <vt:lpstr>10、多态性</vt:lpstr>
      <vt:lpstr>11、 instanceof关键字</vt:lpstr>
      <vt:lpstr>11、 instanceof关键字</vt:lpstr>
      <vt:lpstr>12、抽象类应用—模板方法模式</vt:lpstr>
      <vt:lpstr>13、接口应用—策略模式</vt:lpstr>
      <vt:lpstr>14、 Object类</vt:lpstr>
      <vt:lpstr>14、 Object类</vt:lpstr>
      <vt:lpstr>14、 Object类</vt:lpstr>
      <vt:lpstr>15、 简单工厂模式</vt:lpstr>
      <vt:lpstr>16、静态代理模式</vt:lpstr>
      <vt:lpstr>17、适配器模式</vt:lpstr>
      <vt:lpstr>18、内部类</vt:lpstr>
      <vt:lpstr>18、内部类</vt:lpstr>
      <vt:lpstr>18、内部类</vt:lpstr>
      <vt:lpstr>18、内部类</vt:lpstr>
      <vt:lpstr>18、内部类</vt:lpstr>
      <vt:lpstr>18、内部类</vt:lpstr>
      <vt:lpstr>18、内部类</vt:lpstr>
      <vt:lpstr>19、数据结构之链表</vt:lpstr>
      <vt:lpstr>19、数据结构之链表</vt:lpstr>
      <vt:lpstr>20、基本数据类型包装类</vt:lpstr>
      <vt:lpstr>20、基本数据类型包装类</vt:lpstr>
      <vt:lpstr>20、基本数据类型包装类</vt:lpstr>
      <vt:lpstr>20、基本数据类型包装类</vt:lpstr>
      <vt:lpstr>21、包与访问修饰符</vt:lpstr>
      <vt:lpstr>OO原则总结</vt:lpstr>
      <vt:lpstr>总结</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Windows 用户</dc:creator>
  <cp:lastModifiedBy>li defeng</cp:lastModifiedBy>
  <cp:revision>259</cp:revision>
  <dcterms:created xsi:type="dcterms:W3CDTF">2014-03-25T02:54:00Z</dcterms:created>
  <dcterms:modified xsi:type="dcterms:W3CDTF">2019-08-04T14:46:43Z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2052-10.1.0.6207</vt:lpwstr>
  </property>
</Properties>
</file>

<file path=docProps/thumbnail.jpeg>
</file>